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23"/>
  </p:notesMasterIdLst>
  <p:handoutMasterIdLst>
    <p:handoutMasterId r:id="rId24"/>
  </p:handoutMasterIdLst>
  <p:sldIdLst>
    <p:sldId id="256" r:id="rId3"/>
    <p:sldId id="320" r:id="rId4"/>
    <p:sldId id="352" r:id="rId5"/>
    <p:sldId id="350" r:id="rId6"/>
    <p:sldId id="347" r:id="rId7"/>
    <p:sldId id="349" r:id="rId8"/>
    <p:sldId id="348" r:id="rId9"/>
    <p:sldId id="290" r:id="rId10"/>
    <p:sldId id="279" r:id="rId11"/>
    <p:sldId id="318" r:id="rId12"/>
    <p:sldId id="299" r:id="rId13"/>
    <p:sldId id="302" r:id="rId14"/>
    <p:sldId id="296" r:id="rId15"/>
    <p:sldId id="298" r:id="rId16"/>
    <p:sldId id="260" r:id="rId17"/>
    <p:sldId id="265" r:id="rId18"/>
    <p:sldId id="269" r:id="rId19"/>
    <p:sldId id="270" r:id="rId20"/>
    <p:sldId id="319" r:id="rId21"/>
    <p:sldId id="337" r:id="rId22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FFCC00"/>
    <a:srgbClr val="FFCC66"/>
    <a:srgbClr val="CCFFCC"/>
    <a:srgbClr val="3366CC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7" autoAdjust="0"/>
    <p:restoredTop sz="94673" autoAdjust="0"/>
  </p:normalViewPr>
  <p:slideViewPr>
    <p:cSldViewPr>
      <p:cViewPr>
        <p:scale>
          <a:sx n="42" d="100"/>
          <a:sy n="42" d="100"/>
        </p:scale>
        <p:origin x="-1190" y="-7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65218465526021E-2"/>
          <c:y val="0.23611755748811153"/>
          <c:w val="0.83429753173755006"/>
          <c:h val="0.7381208878900397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Trayectorias</c:v>
                </c:pt>
              </c:strCache>
            </c:strRef>
          </c:tx>
          <c:explosion val="25"/>
          <c:dPt>
            <c:idx val="0"/>
            <c:bubble3D val="0"/>
            <c:explosion val="16"/>
          </c:dPt>
          <c:dPt>
            <c:idx val="1"/>
            <c:bubble3D val="0"/>
          </c:dPt>
          <c:dPt>
            <c:idx val="2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Hoja1!$A$2:$A$4</c:f>
              <c:strCache>
                <c:ptCount val="3"/>
                <c:pt idx="0">
                  <c:v>Trayectoria Regular</c:v>
                </c:pt>
                <c:pt idx="1">
                  <c:v>Trayectoria Irregular Continua</c:v>
                </c:pt>
                <c:pt idx="2">
                  <c:v>Trayectoria Irregular Discontinua</c:v>
                </c:pt>
              </c:strCache>
            </c:strRef>
          </c:cat>
          <c:val>
            <c:numRef>
              <c:f>Hoja1!$B$2:$B$4</c:f>
              <c:numCache>
                <c:formatCode>##.##0%</c:formatCode>
                <c:ptCount val="3"/>
                <c:pt idx="0">
                  <c:v>0.77200000000000002</c:v>
                </c:pt>
                <c:pt idx="1">
                  <c:v>0.1837148065626899</c:v>
                </c:pt>
                <c:pt idx="2">
                  <c:v>4.3683748565255559E-2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es-A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9DCA5-11F7-4D4E-814C-7D304BF1EF44}" type="datetimeFigureOut">
              <a:rPr lang="es-ES"/>
              <a:pPr/>
              <a:t>09/06/2014</a:t>
            </a:fld>
            <a:endParaRPr lang="es-E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E79F65-A112-4A24-8098-FEE10DF9C54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280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0D077D-4836-462C-B591-1478988FCEAE}" type="datetimeFigureOut">
              <a:rPr lang="es-ES"/>
              <a:pPr>
                <a:defRPr/>
              </a:pPr>
              <a:t>09/06/2014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15691C-F147-4490-BAEF-8245EC820D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3710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31CA09-FB64-466D-AA44-2F0B8463ECD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2"/>
          <a:stretch>
            <a:fillRect/>
          </a:stretch>
        </p:blipFill>
        <p:spPr bwMode="auto">
          <a:xfrm>
            <a:off x="0" y="-9525"/>
            <a:ext cx="9144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6021388"/>
            <a:ext cx="3581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1030288" y="1916113"/>
            <a:ext cx="7137400" cy="696912"/>
            <a:chOff x="649" y="1207"/>
            <a:chExt cx="4496" cy="439"/>
          </a:xfrm>
        </p:grpSpPr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1207"/>
              <a:ext cx="113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1225"/>
              <a:ext cx="67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" y="1255"/>
              <a:ext cx="45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1014472" y="2924944"/>
            <a:ext cx="7200800" cy="144016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998448" y="4509120"/>
            <a:ext cx="7232848" cy="1008112"/>
          </a:xfrm>
        </p:spPr>
        <p:txBody>
          <a:bodyPr/>
          <a:lstStyle>
            <a:lvl1pPr marL="0" indent="0" algn="ctr">
              <a:buNone/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1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52F1C9-E430-433F-94E5-D28A954A0A35}" type="datetimeFigureOut">
              <a:rPr lang="es-AR"/>
              <a:pPr>
                <a:defRPr/>
              </a:pPr>
              <a:t>09/06/2014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36212E-73FF-46ED-8F80-585CFA2015D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751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8A1205-A0F7-4758-B9BD-28B9B6FA8A83}" type="datetimeFigureOut">
              <a:rPr lang="es-AR"/>
              <a:pPr>
                <a:defRPr/>
              </a:pPr>
              <a:t>09/06/2014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26C74-3647-4A0E-AD17-F7F7C8449E7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818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2"/>
          <a:stretch>
            <a:fillRect/>
          </a:stretch>
        </p:blipFill>
        <p:spPr bwMode="auto">
          <a:xfrm>
            <a:off x="0" y="-9525"/>
            <a:ext cx="9144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6021388"/>
            <a:ext cx="35814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916113"/>
            <a:ext cx="18002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944688"/>
            <a:ext cx="107156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992313"/>
            <a:ext cx="7286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1014472" y="2924944"/>
            <a:ext cx="7200800" cy="144016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2 Subtítulo"/>
          <p:cNvSpPr>
            <a:spLocks noGrp="1"/>
          </p:cNvSpPr>
          <p:nvPr>
            <p:ph type="subTitle" idx="1"/>
          </p:nvPr>
        </p:nvSpPr>
        <p:spPr>
          <a:xfrm>
            <a:off x="998448" y="4509120"/>
            <a:ext cx="7232848" cy="1008112"/>
          </a:xfrm>
        </p:spPr>
        <p:txBody>
          <a:bodyPr/>
          <a:lstStyle>
            <a:lvl1pPr marL="0" indent="0" algn="ctr">
              <a:buNone/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736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>
            <a:fillRect/>
          </a:stretch>
        </p:blipFill>
        <p:spPr bwMode="auto">
          <a:xfrm>
            <a:off x="0" y="0"/>
            <a:ext cx="97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>
            <a:grpSpLocks/>
          </p:cNvGrpSpPr>
          <p:nvPr userDrawn="1"/>
        </p:nvGrpSpPr>
        <p:grpSpPr bwMode="auto">
          <a:xfrm>
            <a:off x="198438" y="2492375"/>
            <a:ext cx="574675" cy="1873250"/>
            <a:chOff x="6012160" y="2924944"/>
            <a:chExt cx="576064" cy="1872208"/>
          </a:xfrm>
        </p:grpSpPr>
        <p:sp>
          <p:nvSpPr>
            <p:cNvPr id="6" name="5 Rectángulo redondeado"/>
            <p:cNvSpPr/>
            <p:nvPr userDrawn="1"/>
          </p:nvSpPr>
          <p:spPr>
            <a:xfrm>
              <a:off x="6012160" y="2924944"/>
              <a:ext cx="576064" cy="18722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>
                <a:solidFill>
                  <a:prstClr val="white"/>
                </a:solidFill>
              </a:endParaRPr>
            </a:p>
          </p:txBody>
        </p:sp>
        <p:pic>
          <p:nvPicPr>
            <p:cNvPr id="9" name="Picture 2" descr="logo ENIE 2011 sin bajada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485805" y="3646736"/>
              <a:ext cx="16287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777162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2 Marcador de texto"/>
          <p:cNvSpPr>
            <a:spLocks noGrp="1"/>
          </p:cNvSpPr>
          <p:nvPr>
            <p:ph idx="1"/>
          </p:nvPr>
        </p:nvSpPr>
        <p:spPr bwMode="auto">
          <a:xfrm>
            <a:off x="1115318" y="1600200"/>
            <a:ext cx="7777162" cy="4997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04800" y="6237288"/>
            <a:ext cx="360363" cy="360362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rgbClr val="27297B"/>
                </a:solidFill>
              </a:defRPr>
            </a:lvl1pPr>
          </a:lstStyle>
          <a:p>
            <a:fld id="{28AB6220-910B-414F-BB01-2FBF5DABDEA2}" type="slidenum">
              <a:rPr lang="es-ES">
                <a:ea typeface="ＭＳ Ｐゴシック" pitchFamily="34" charset="-128"/>
              </a:rPr>
              <a:pPr/>
              <a:t>‹Nº›</a:t>
            </a:fld>
            <a:endParaRPr lang="es-E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4756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>
            <a:fillRect/>
          </a:stretch>
        </p:blipFill>
        <p:spPr bwMode="auto">
          <a:xfrm>
            <a:off x="0" y="0"/>
            <a:ext cx="97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800153" y="3131448"/>
            <a:ext cx="2571857" cy="5746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777162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2 Marcador de texto"/>
          <p:cNvSpPr>
            <a:spLocks noGrp="1"/>
          </p:cNvSpPr>
          <p:nvPr>
            <p:ph idx="1"/>
          </p:nvPr>
        </p:nvSpPr>
        <p:spPr bwMode="auto">
          <a:xfrm>
            <a:off x="1115318" y="1600200"/>
            <a:ext cx="7777162" cy="4997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04800" y="6237288"/>
            <a:ext cx="360363" cy="360362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rgbClr val="27297B"/>
                </a:solidFill>
              </a:defRPr>
            </a:lvl1pPr>
          </a:lstStyle>
          <a:p>
            <a:fld id="{8CD0F5AC-55AF-4147-B69A-0D03A23ED36A}" type="slidenum">
              <a:rPr lang="es-ES">
                <a:ea typeface="ＭＳ Ｐゴシック" pitchFamily="34" charset="-128"/>
              </a:rPr>
              <a:pPr/>
              <a:t>‹Nº›</a:t>
            </a:fld>
            <a:endParaRPr lang="es-E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7943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>
            <a:fillRect/>
          </a:stretch>
        </p:blipFill>
        <p:spPr bwMode="auto">
          <a:xfrm>
            <a:off x="0" y="0"/>
            <a:ext cx="97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777162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2 Marcador de texto"/>
          <p:cNvSpPr>
            <a:spLocks noGrp="1"/>
          </p:cNvSpPr>
          <p:nvPr>
            <p:ph idx="1"/>
          </p:nvPr>
        </p:nvSpPr>
        <p:spPr bwMode="auto">
          <a:xfrm>
            <a:off x="1116013" y="1600200"/>
            <a:ext cx="7777162" cy="4997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04800" y="6237288"/>
            <a:ext cx="360363" cy="360362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rgbClr val="27297B"/>
                </a:solidFill>
              </a:defRPr>
            </a:lvl1pPr>
          </a:lstStyle>
          <a:p>
            <a:fld id="{814323F3-AC0B-46AE-9686-A31D24BAB155}" type="slidenum">
              <a:rPr lang="es-ES">
                <a:ea typeface="ＭＳ Ｐゴシック" pitchFamily="34" charset="-128"/>
              </a:rPr>
              <a:pPr/>
              <a:t>‹Nº›</a:t>
            </a:fld>
            <a:endParaRPr lang="es-E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76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>
            <a:fillRect/>
          </a:stretch>
        </p:blipFill>
        <p:spPr bwMode="auto">
          <a:xfrm>
            <a:off x="0" y="0"/>
            <a:ext cx="97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>
            <a:grpSpLocks/>
          </p:cNvGrpSpPr>
          <p:nvPr userDrawn="1"/>
        </p:nvGrpSpPr>
        <p:grpSpPr bwMode="auto">
          <a:xfrm>
            <a:off x="2951163" y="1238250"/>
            <a:ext cx="3060700" cy="836613"/>
            <a:chOff x="2951350" y="1238814"/>
            <a:chExt cx="3060810" cy="836835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1824" y="1333196"/>
              <a:ext cx="2900336" cy="64807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8 Grupo"/>
            <p:cNvGrpSpPr>
              <a:grpSpLocks noChangeAspect="1"/>
            </p:cNvGrpSpPr>
            <p:nvPr userDrawn="1"/>
          </p:nvGrpSpPr>
          <p:grpSpPr bwMode="auto">
            <a:xfrm rot="5400000">
              <a:off x="3892676" y="297490"/>
              <a:ext cx="836835" cy="2719485"/>
              <a:chOff x="6012160" y="2925102"/>
              <a:chExt cx="576064" cy="1872051"/>
            </a:xfrm>
          </p:grpSpPr>
          <p:sp>
            <p:nvSpPr>
              <p:cNvPr id="8" name="7 Rectángulo redondeado"/>
              <p:cNvSpPr/>
              <p:nvPr userDrawn="1"/>
            </p:nvSpPr>
            <p:spPr>
              <a:xfrm>
                <a:off x="6012159" y="2925103"/>
                <a:ext cx="576064" cy="18720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>
                  <a:solidFill>
                    <a:prstClr val="white"/>
                  </a:solidFill>
                </a:endParaRPr>
              </a:p>
            </p:txBody>
          </p:sp>
          <p:pic>
            <p:nvPicPr>
              <p:cNvPr id="9" name="Picture 2" descr="logo ENIE 2011 sin bajada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485805" y="3646736"/>
                <a:ext cx="1628775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1" y="4406900"/>
            <a:ext cx="4714801" cy="1362075"/>
          </a:xfrm>
          <a:prstGeom prst="rect">
            <a:avLst/>
          </a:prstGeom>
        </p:spPr>
        <p:txBody>
          <a:bodyPr anchor="t"/>
          <a:lstStyle>
            <a:lvl1pPr algn="r">
              <a:defRPr sz="28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79911" y="2906713"/>
            <a:ext cx="4714801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 b="1" spc="3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04800" y="6237288"/>
            <a:ext cx="360363" cy="360362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rgbClr val="27297B"/>
                </a:solidFill>
              </a:defRPr>
            </a:lvl1pPr>
          </a:lstStyle>
          <a:p>
            <a:fld id="{4BFA8C09-E35C-4327-84BB-E10A77FF6617}" type="slidenum">
              <a:rPr lang="es-ES">
                <a:ea typeface="ＭＳ Ｐゴシック" pitchFamily="34" charset="-128"/>
              </a:rPr>
              <a:pPr/>
              <a:t>‹Nº›</a:t>
            </a:fld>
            <a:endParaRPr lang="es-E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34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>
            <a:fillRect/>
          </a:stretch>
        </p:blipFill>
        <p:spPr bwMode="auto">
          <a:xfrm>
            <a:off x="0" y="0"/>
            <a:ext cx="97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1" y="4406900"/>
            <a:ext cx="4714801" cy="1362075"/>
          </a:xfrm>
          <a:prstGeom prst="rect">
            <a:avLst/>
          </a:prstGeom>
        </p:spPr>
        <p:txBody>
          <a:bodyPr anchor="t"/>
          <a:lstStyle>
            <a:lvl1pPr algn="r">
              <a:defRPr sz="28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79911" y="2906713"/>
            <a:ext cx="4714801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 b="1" spc="3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304800" y="6237288"/>
            <a:ext cx="360363" cy="360362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rgbClr val="27297B"/>
                </a:solidFill>
              </a:defRPr>
            </a:lvl1pPr>
          </a:lstStyle>
          <a:p>
            <a:fld id="{04F3F5F3-F883-4726-8EFB-14B97D392C3F}" type="slidenum">
              <a:rPr lang="es-ES">
                <a:ea typeface="ＭＳ Ｐゴシック" pitchFamily="34" charset="-128"/>
              </a:rPr>
              <a:pPr/>
              <a:t>‹Nº›</a:t>
            </a:fld>
            <a:endParaRPr lang="es-E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24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E27E712C-DF37-4847-BCEA-4A43D96A8154}" type="datetime1">
              <a:rPr lang="es-ES">
                <a:solidFill>
                  <a:prstClr val="black"/>
                </a:solidFill>
                <a:ea typeface="ＭＳ Ｐゴシック" pitchFamily="34" charset="-128"/>
              </a:rPr>
              <a:pPr/>
              <a:t>09/06/2014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>
                <a:solidFill>
                  <a:prstClr val="black"/>
                </a:solidFill>
                <a:ea typeface="ＭＳ Ｐゴシック" pitchFamily="34" charset="-128"/>
              </a:rPr>
              <a:t>INET - SEGETP - Presentación Junio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FF80D5D2-40D0-4621-A70B-49815ACEB30F}" type="slidenum">
              <a:rPr lang="es-AR">
                <a:solidFill>
                  <a:prstClr val="black"/>
                </a:solidFill>
                <a:ea typeface="ＭＳ Ｐゴシック" pitchFamily="34" charset="-128"/>
              </a:rPr>
              <a:pPr/>
              <a:t>‹Nº›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7660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A3417DF9-A65E-4073-869A-37E985C1C0CF}" type="datetime1">
              <a:rPr lang="es-ES">
                <a:solidFill>
                  <a:prstClr val="black"/>
                </a:solidFill>
                <a:ea typeface="ＭＳ Ｐゴシック" pitchFamily="34" charset="-128"/>
              </a:rPr>
              <a:pPr/>
              <a:t>09/06/2014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>
                <a:solidFill>
                  <a:prstClr val="black"/>
                </a:solidFill>
                <a:ea typeface="ＭＳ Ｐゴシック" pitchFamily="34" charset="-128"/>
              </a:rPr>
              <a:t>INET - SEGETP - Presentación Junio 2011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2CF466D3-6B33-492B-A52D-4D9A0F08E9D7}" type="slidenum">
              <a:rPr lang="es-AR">
                <a:solidFill>
                  <a:prstClr val="black"/>
                </a:solidFill>
                <a:ea typeface="ＭＳ Ｐゴシック" pitchFamily="34" charset="-128"/>
              </a:rPr>
              <a:pPr/>
              <a:t>‹Nº›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815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>
            <a:fillRect/>
          </a:stretch>
        </p:blipFill>
        <p:spPr bwMode="auto">
          <a:xfrm>
            <a:off x="0" y="0"/>
            <a:ext cx="97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643203" y="1320773"/>
            <a:ext cx="2255817" cy="5040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777162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2 Marcador de texto"/>
          <p:cNvSpPr>
            <a:spLocks noGrp="1"/>
          </p:cNvSpPr>
          <p:nvPr>
            <p:ph idx="1"/>
          </p:nvPr>
        </p:nvSpPr>
        <p:spPr bwMode="auto">
          <a:xfrm>
            <a:off x="1116013" y="1600200"/>
            <a:ext cx="7777162" cy="4997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172577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A548BDA9-1705-4060-B337-DA538463EE65}" type="datetime1">
              <a:rPr lang="es-ES">
                <a:solidFill>
                  <a:prstClr val="black"/>
                </a:solidFill>
                <a:ea typeface="ＭＳ Ｐゴシック" pitchFamily="34" charset="-128"/>
              </a:rPr>
              <a:pPr/>
              <a:t>09/06/2014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>
                <a:solidFill>
                  <a:prstClr val="black"/>
                </a:solidFill>
                <a:ea typeface="ＭＳ Ｐゴシック" pitchFamily="34" charset="-128"/>
              </a:rPr>
              <a:t>INET - SEGETP - Presentación Junio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0318FB21-30E6-4C53-A76C-244228A6F05E}" type="slidenum">
              <a:rPr lang="es-AR">
                <a:solidFill>
                  <a:prstClr val="black"/>
                </a:solidFill>
                <a:ea typeface="ＭＳ Ｐゴシック" pitchFamily="34" charset="-128"/>
              </a:rPr>
              <a:pPr/>
              <a:t>‹Nº›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086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A8222F75-D1BF-49C1-AF51-B8CCB3F76323}" type="datetime1">
              <a:rPr lang="es-ES">
                <a:solidFill>
                  <a:prstClr val="black"/>
                </a:solidFill>
                <a:ea typeface="ＭＳ Ｐゴシック" pitchFamily="34" charset="-128"/>
              </a:rPr>
              <a:pPr/>
              <a:t>09/06/2014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>
                <a:solidFill>
                  <a:prstClr val="black"/>
                </a:solidFill>
                <a:ea typeface="ＭＳ Ｐゴシック" pitchFamily="34" charset="-128"/>
              </a:rPr>
              <a:t>INET - SEGETP - Presentación Junio 2011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FFB95C6F-34A7-4EA9-9B51-88984465A4F4}" type="slidenum">
              <a:rPr lang="es-AR">
                <a:solidFill>
                  <a:prstClr val="black"/>
                </a:solidFill>
                <a:ea typeface="ＭＳ Ｐゴシック" pitchFamily="34" charset="-128"/>
              </a:rPr>
              <a:pPr/>
              <a:t>‹Nº›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88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97716B9B-28A5-4973-B79A-FE163593FF46}" type="datetime1">
              <a:rPr lang="es-ES">
                <a:solidFill>
                  <a:prstClr val="black"/>
                </a:solidFill>
                <a:ea typeface="ＭＳ Ｐゴシック" pitchFamily="34" charset="-128"/>
              </a:rPr>
              <a:pPr/>
              <a:t>09/06/2014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>
                <a:solidFill>
                  <a:prstClr val="black"/>
                </a:solidFill>
                <a:ea typeface="ＭＳ Ｐゴシック" pitchFamily="34" charset="-128"/>
              </a:rPr>
              <a:t>INET - SEGETP - Presentación Junio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F96158C8-3A94-43AA-8301-6417C204C4E8}" type="slidenum">
              <a:rPr lang="es-AR">
                <a:solidFill>
                  <a:prstClr val="black"/>
                </a:solidFill>
                <a:ea typeface="ＭＳ Ｐゴシック" pitchFamily="34" charset="-128"/>
              </a:rPr>
              <a:pPr/>
              <a:t>‹Nº›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82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FFC8FAE2-A4DE-45EF-9BF2-98A091D2C1BA}" type="datetime1">
              <a:rPr lang="es-ES">
                <a:solidFill>
                  <a:prstClr val="black"/>
                </a:solidFill>
                <a:ea typeface="ＭＳ Ｐゴシック" pitchFamily="34" charset="-128"/>
              </a:rPr>
              <a:pPr/>
              <a:t>09/06/2014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>
                <a:solidFill>
                  <a:prstClr val="black"/>
                </a:solidFill>
                <a:ea typeface="ＭＳ Ｐゴシック" pitchFamily="34" charset="-128"/>
              </a:rPr>
              <a:t>INET - SEGETP - Presentación Junio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2BE810C9-144A-4732-A9D8-4B163831C827}" type="slidenum">
              <a:rPr lang="es-AR">
                <a:solidFill>
                  <a:prstClr val="black"/>
                </a:solidFill>
                <a:ea typeface="ＭＳ Ｐゴシック" pitchFamily="34" charset="-128"/>
              </a:rPr>
              <a:pPr/>
              <a:t>‹Nº›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675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155FCC37-31C5-4912-AC17-A6876CCE3522}" type="datetime1">
              <a:rPr lang="es-ES">
                <a:solidFill>
                  <a:prstClr val="black"/>
                </a:solidFill>
                <a:ea typeface="ＭＳ Ｐゴシック" pitchFamily="34" charset="-128"/>
              </a:rPr>
              <a:pPr/>
              <a:t>09/06/2014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>
                <a:solidFill>
                  <a:prstClr val="black"/>
                </a:solidFill>
                <a:ea typeface="ＭＳ Ｐゴシック" pitchFamily="34" charset="-128"/>
              </a:rPr>
              <a:t>INET - SEGETP - Presentación Junio 2011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E358BE54-60DC-4CEC-BAE6-BC99AAB5A9D5}" type="slidenum">
              <a:rPr lang="es-AR">
                <a:solidFill>
                  <a:prstClr val="black"/>
                </a:solidFill>
                <a:ea typeface="ＭＳ Ｐゴシック" pitchFamily="34" charset="-128"/>
              </a:rPr>
              <a:pPr/>
              <a:t>‹Nº›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2505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FF7D1895-83E8-41C4-B0F2-A4357BF2D604}" type="datetime1">
              <a:rPr lang="es-ES">
                <a:solidFill>
                  <a:prstClr val="black"/>
                </a:solidFill>
                <a:ea typeface="ＭＳ Ｐゴシック" pitchFamily="34" charset="-128"/>
              </a:rPr>
              <a:pPr/>
              <a:t>09/06/2014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">
                <a:solidFill>
                  <a:prstClr val="black"/>
                </a:solidFill>
                <a:ea typeface="ＭＳ Ｐゴシック" pitchFamily="34" charset="-128"/>
              </a:rPr>
              <a:t>INET - SEGETP - Presentación Junio 2011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2AE34D52-0102-4510-BBE3-A8530A13BC90}" type="slidenum">
              <a:rPr lang="es-AR">
                <a:solidFill>
                  <a:prstClr val="black"/>
                </a:solidFill>
                <a:ea typeface="ＭＳ Ｐゴシック" pitchFamily="34" charset="-128"/>
              </a:rPr>
              <a:pPr/>
              <a:t>‹Nº›</a:t>
            </a:fld>
            <a:endParaRPr lang="es-AR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22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/>
          <a:stretch>
            <a:fillRect/>
          </a:stretch>
        </p:blipFill>
        <p:spPr bwMode="auto">
          <a:xfrm>
            <a:off x="0" y="0"/>
            <a:ext cx="97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824" y="1323672"/>
            <a:ext cx="2900336" cy="6480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1" y="4406900"/>
            <a:ext cx="4714801" cy="1362075"/>
          </a:xfrm>
          <a:prstGeom prst="rect">
            <a:avLst/>
          </a:prstGeom>
        </p:spPr>
        <p:txBody>
          <a:bodyPr anchor="t"/>
          <a:lstStyle>
            <a:lvl1pPr algn="r">
              <a:defRPr sz="28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79911" y="2906713"/>
            <a:ext cx="4714801" cy="150018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 b="1" spc="3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21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FD2591-454B-44E1-BE7D-71292A739F19}" type="datetimeFigureOut">
              <a:rPr lang="es-AR"/>
              <a:pPr>
                <a:defRPr/>
              </a:pPr>
              <a:t>09/06/2014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C7708F-C595-48C7-9C93-7AAAA0463A2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200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1433F5-572D-46DF-B222-37545756B003}" type="datetimeFigureOut">
              <a:rPr lang="es-AR"/>
              <a:pPr>
                <a:defRPr/>
              </a:pPr>
              <a:t>09/06/2014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11B39C-8A8C-4F63-95DC-23B59966846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65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16797B-898F-437E-8443-C117D2821E22}" type="datetimeFigureOut">
              <a:rPr lang="es-AR"/>
              <a:pPr>
                <a:defRPr/>
              </a:pPr>
              <a:t>09/06/2014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5F9E4C-015F-48E4-82F0-482F979DCB4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842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101F06-96EB-4625-98F5-960095406623}" type="datetimeFigureOut">
              <a:rPr lang="es-AR"/>
              <a:pPr>
                <a:defRPr/>
              </a:pPr>
              <a:t>09/06/2014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91323B-A2F5-40CA-B817-3403DBD8769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871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DC0AD7-5F2D-4A42-95C6-856C3F2AD9D3}" type="datetimeFigureOut">
              <a:rPr lang="es-AR"/>
              <a:pPr>
                <a:defRPr/>
              </a:pPr>
              <a:t>09/06/2014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8E1820-6661-4009-A561-BAE38608959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92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8E636E-8C67-4EA0-A9D5-D50232594B1D}" type="datetimeFigureOut">
              <a:rPr lang="es-AR"/>
              <a:pPr>
                <a:defRPr/>
              </a:pPr>
              <a:t>09/06/2014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693906-510B-4AE8-8CBB-A82A629D2DB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3175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7771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116013" y="1600200"/>
            <a:ext cx="7777162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 advClick="0" advTm="15000"/>
  <p:txStyles>
    <p:titleStyle>
      <a:lvl1pPr algn="ctr" rtl="0" fontAlgn="base">
        <a:spcBef>
          <a:spcPct val="0"/>
        </a:spcBef>
        <a:spcAft>
          <a:spcPct val="0"/>
        </a:spcAft>
        <a:defRPr lang="es-ES" sz="3600" b="1" kern="1200" dirty="0"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schemeClr val="accent5">
                <a:lumMod val="75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s-ES" sz="32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s-ES" sz="28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s-ES" sz="24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s-ES" sz="20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s-ES" sz="32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777162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p3d extrusionH="57150">
              <a:bevelT w="38100" h="38100"/>
            </a:sp3d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116013" y="1600200"/>
            <a:ext cx="7777162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400981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3600" b="1" kern="1200" dirty="0">
          <a:gradFill flip="none" rotWithShape="1">
            <a:gsLst>
              <a:gs pos="0">
                <a:schemeClr val="tx2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schemeClr val="accent5">
                <a:lumMod val="75000"/>
                <a:alpha val="40000"/>
              </a:scheme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s-ES" sz="3200" kern="1200" dirty="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s-ES" sz="2800" kern="1200" dirty="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s-ES" sz="2400" kern="1200" dirty="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s-ES" sz="2000" kern="1200" dirty="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s-ES" sz="3200" kern="1200" dirty="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/https:/s1-powerpoint.vo.msecnd.net:443/p/1455531001_PptResources/3082/blank.png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32235" y="2859655"/>
            <a:ext cx="9001792" cy="18009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2400" dirty="0">
                <a:solidFill>
                  <a:srgbClr val="13143C">
                    <a:lumMod val="75000"/>
                    <a:lumOff val="25000"/>
                  </a:srgbClr>
                </a:solidFill>
                <a:cs typeface="Arial" charset="0"/>
              </a:rPr>
              <a:t>SISTEMA DE SEGUIMIENTO DE EGRESADOS DE </a:t>
            </a:r>
            <a:r>
              <a:rPr sz="2400" dirty="0" smtClean="0">
                <a:solidFill>
                  <a:srgbClr val="13143C">
                    <a:lumMod val="75000"/>
                    <a:lumOff val="25000"/>
                  </a:srgbClr>
                </a:solidFill>
                <a:cs typeface="Arial" charset="0"/>
              </a:rPr>
              <a:t>EDUCACIÓN TÉCNICO </a:t>
            </a:r>
            <a:r>
              <a:rPr sz="2400" dirty="0">
                <a:solidFill>
                  <a:srgbClr val="13143C">
                    <a:lumMod val="75000"/>
                    <a:lumOff val="25000"/>
                  </a:srgbClr>
                </a:solidFill>
                <a:cs typeface="Arial" charset="0"/>
              </a:rPr>
              <a:t>PROFESIONAL DE NIVEL SECUNDARIO</a:t>
            </a:r>
            <a:endParaRPr lang="es-AR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sz="3200"/>
              <a:t>Alumnos de último </a:t>
            </a:r>
            <a:r>
              <a:rPr lang="es-AR" sz="3200" smtClean="0"/>
              <a:t>año de ETP por área </a:t>
            </a:r>
            <a:r>
              <a:rPr lang="es-AR" sz="3200"/>
              <a:t>de </a:t>
            </a:r>
            <a:r>
              <a:rPr lang="es-AR" sz="3200" smtClean="0"/>
              <a:t>residencia</a:t>
            </a:r>
            <a:endParaRPr lang="es-AR" sz="3200"/>
          </a:p>
        </p:txBody>
      </p:sp>
      <p:graphicFrame>
        <p:nvGraphicFramePr>
          <p:cNvPr id="80899" name="5 Gráfico"/>
          <p:cNvGraphicFramePr>
            <a:graphicFrameLocks/>
          </p:cNvGraphicFramePr>
          <p:nvPr/>
        </p:nvGraphicFramePr>
        <p:xfrm>
          <a:off x="1116013" y="1484313"/>
          <a:ext cx="8027987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1" r:id="rId3" imgW="7730398" imgH="5267401" progId="Excel.Chart.8">
                  <p:embed/>
                </p:oleObj>
              </mc:Choice>
              <mc:Fallback>
                <p:oleObj r:id="rId3" imgW="7730398" imgH="5267401" progId="Excel.Chart.8">
                  <p:embed/>
                  <p:pic>
                    <p:nvPicPr>
                      <p:cNvPr id="0" name="5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8027987" cy="527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042988" y="1484313"/>
            <a:ext cx="8101012" cy="2238375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A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Uno de cada tres alumnos vive en localidades de un millón de habitantes o más </a:t>
            </a:r>
          </a:p>
          <a:p>
            <a:pPr algn="ctr">
              <a:lnSpc>
                <a:spcPct val="80000"/>
              </a:lnSpc>
            </a:pPr>
            <a:endParaRPr lang="es-E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042988" y="4221163"/>
            <a:ext cx="8101012" cy="2238375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A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Cerca del 40% de alumnos residen en localidades de menos de </a:t>
            </a:r>
          </a:p>
          <a:p>
            <a:pPr algn="ctr">
              <a:lnSpc>
                <a:spcPct val="80000"/>
              </a:lnSpc>
            </a:pPr>
            <a:r>
              <a:rPr lang="es-A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50.000 habitantes </a:t>
            </a:r>
          </a:p>
          <a:p>
            <a:pPr algn="ctr">
              <a:lnSpc>
                <a:spcPct val="80000"/>
              </a:lnSpc>
            </a:pPr>
            <a:endParaRPr lang="es-E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  <p:bldP spid="80900" grpId="1" animBg="1"/>
      <p:bldP spid="80901" grpId="0" animBg="1"/>
      <p:bldP spid="8090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Alumnos de último año </a:t>
            </a:r>
            <a:r>
              <a:rPr lang="es-AR" dirty="0" smtClean="0"/>
              <a:t>de ETP por condición </a:t>
            </a:r>
            <a:r>
              <a:rPr lang="es-AR" dirty="0"/>
              <a:t>de </a:t>
            </a:r>
            <a:r>
              <a:rPr lang="es-AR" dirty="0" smtClean="0"/>
              <a:t>actividad</a:t>
            </a:r>
            <a:endParaRPr lang="es-AR" dirty="0"/>
          </a:p>
        </p:txBody>
      </p:sp>
      <p:graphicFrame>
        <p:nvGraphicFramePr>
          <p:cNvPr id="22531" name="5 Gráfico"/>
          <p:cNvGraphicFramePr>
            <a:graphicFrameLocks/>
          </p:cNvGraphicFramePr>
          <p:nvPr/>
        </p:nvGraphicFramePr>
        <p:xfrm>
          <a:off x="1524000" y="1397000"/>
          <a:ext cx="6864350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r:id="rId4" imgW="6864691" imgH="4913802" progId="Excel.Chart.8">
                  <p:embed/>
                </p:oleObj>
              </mc:Choice>
              <mc:Fallback>
                <p:oleObj r:id="rId4" imgW="6864691" imgH="4913802" progId="Excel.Chart.8">
                  <p:embed/>
                  <p:pic>
                    <p:nvPicPr>
                      <p:cNvPr id="0" name="5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864350" cy="491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42988" y="1766888"/>
            <a:ext cx="8101012" cy="2092325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1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Uno de cada cuatro tenía un trabajo remunerado mientras cursaba el último año</a:t>
            </a:r>
          </a:p>
          <a:p>
            <a:pPr algn="ctr">
              <a:lnSpc>
                <a:spcPct val="80000"/>
              </a:lnSpc>
            </a:pP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42988" y="4052888"/>
            <a:ext cx="8101012" cy="1897062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3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Más de un 10% estaba buscando trabajo</a:t>
            </a:r>
          </a:p>
          <a:p>
            <a:pPr algn="ctr">
              <a:lnSpc>
                <a:spcPct val="80000"/>
              </a:lnSpc>
            </a:pP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es-E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4" grpId="1" animBg="1"/>
      <p:bldP spid="22535" grpId="0" animBg="1"/>
      <p:bldP spid="225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Alumnos de último año </a:t>
            </a:r>
            <a:r>
              <a:rPr lang="es-AR" dirty="0" smtClean="0"/>
              <a:t>de ETP por tipo de hogar</a:t>
            </a:r>
            <a:endParaRPr lang="es-AR" dirty="0"/>
          </a:p>
        </p:txBody>
      </p:sp>
      <p:graphicFrame>
        <p:nvGraphicFramePr>
          <p:cNvPr id="23555" name="5 Gráfico"/>
          <p:cNvGraphicFramePr>
            <a:graphicFrameLocks/>
          </p:cNvGraphicFramePr>
          <p:nvPr/>
        </p:nvGraphicFramePr>
        <p:xfrm>
          <a:off x="1547813" y="1412875"/>
          <a:ext cx="6864350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r:id="rId3" imgW="6864691" imgH="4913802" progId="Excel.Chart.8">
                  <p:embed/>
                </p:oleObj>
              </mc:Choice>
              <mc:Fallback>
                <p:oleObj r:id="rId3" imgW="6864691" imgH="4913802" progId="Excel.Chart.8">
                  <p:embed/>
                  <p:pic>
                    <p:nvPicPr>
                      <p:cNvPr id="0" name="5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412875"/>
                        <a:ext cx="6864350" cy="491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042988" y="4052888"/>
            <a:ext cx="8101012" cy="1897062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 20% vivía en hogares con núcleo conyugal incompleto</a:t>
            </a:r>
          </a:p>
          <a:p>
            <a:pPr algn="ctr">
              <a:lnSpc>
                <a:spcPct val="80000"/>
              </a:lnSpc>
            </a:pPr>
            <a:endParaRPr lang="es-E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042988" y="1628775"/>
            <a:ext cx="8101012" cy="2189163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El 70% de los alumnos convivía con ambos padres</a:t>
            </a:r>
          </a:p>
          <a:p>
            <a:pPr algn="ctr">
              <a:lnSpc>
                <a:spcPct val="80000"/>
              </a:lnSpc>
            </a:pPr>
            <a:endParaRPr lang="es-E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8" grpId="1" animBg="1"/>
      <p:bldP spid="23559" grpId="0" animBg="1"/>
      <p:bldP spid="2355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5 Gráfico"/>
          <p:cNvGraphicFramePr>
            <a:graphicFrameLocks/>
          </p:cNvGraphicFramePr>
          <p:nvPr/>
        </p:nvGraphicFramePr>
        <p:xfrm>
          <a:off x="1600200" y="1473200"/>
          <a:ext cx="6864350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r:id="rId3" imgW="6864691" imgH="4907705" progId="Excel.Chart.8">
                  <p:embed/>
                </p:oleObj>
              </mc:Choice>
              <mc:Fallback>
                <p:oleObj r:id="rId3" imgW="6864691" imgH="4907705" progId="Excel.Chart.8">
                  <p:embed/>
                  <p:pic>
                    <p:nvPicPr>
                      <p:cNvPr id="0" name="5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73200"/>
                        <a:ext cx="6864350" cy="491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Alumnos de último </a:t>
            </a:r>
            <a:r>
              <a:rPr lang="es-AR" dirty="0" smtClean="0"/>
              <a:t>año de ETP </a:t>
            </a:r>
            <a:r>
              <a:rPr lang="es-AR" dirty="0"/>
              <a:t>por condición de </a:t>
            </a:r>
            <a:r>
              <a:rPr lang="es-AR" dirty="0" smtClean="0"/>
              <a:t>pobreza del hogar</a:t>
            </a:r>
            <a:endParaRPr lang="es-AR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042988" y="1628775"/>
            <a:ext cx="7777162" cy="4778375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es-AR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es-ES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8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 10% de los alumnos vivía</a:t>
            </a:r>
          </a:p>
          <a:p>
            <a:pPr algn="ctr">
              <a:lnSpc>
                <a:spcPct val="80000"/>
              </a:lnSpc>
            </a:pPr>
            <a:r>
              <a:rPr lang="es-ES" sz="4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en hogares pobres</a:t>
            </a:r>
          </a:p>
          <a:p>
            <a:pPr algn="ctr">
              <a:lnSpc>
                <a:spcPct val="80000"/>
              </a:lnSpc>
            </a:pPr>
            <a:endParaRPr lang="es-AR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es-AR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es-ES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Alumnos de último </a:t>
            </a:r>
            <a:r>
              <a:rPr lang="es-AR" dirty="0" smtClean="0"/>
              <a:t>año de ETP por nivel educativo </a:t>
            </a:r>
            <a:r>
              <a:rPr lang="es-AR" dirty="0"/>
              <a:t>del </a:t>
            </a:r>
            <a:r>
              <a:rPr lang="es-AR" dirty="0" smtClean="0"/>
              <a:t>principal aportante </a:t>
            </a:r>
            <a:r>
              <a:rPr lang="es-AR" dirty="0"/>
              <a:t>del </a:t>
            </a:r>
            <a:r>
              <a:rPr lang="es-AR" dirty="0" smtClean="0"/>
              <a:t>hogar</a:t>
            </a:r>
            <a:endParaRPr lang="es-AR" dirty="0"/>
          </a:p>
        </p:txBody>
      </p:sp>
      <p:graphicFrame>
        <p:nvGraphicFramePr>
          <p:cNvPr id="28675" name="5 Gráfico"/>
          <p:cNvGraphicFramePr>
            <a:graphicFrameLocks/>
          </p:cNvGraphicFramePr>
          <p:nvPr/>
        </p:nvGraphicFramePr>
        <p:xfrm>
          <a:off x="1116013" y="1484313"/>
          <a:ext cx="7727950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r:id="rId3" imgW="7730398" imgH="5267401" progId="Excel.Chart.8">
                  <p:embed/>
                </p:oleObj>
              </mc:Choice>
              <mc:Fallback>
                <p:oleObj r:id="rId3" imgW="7730398" imgH="5267401" progId="Excel.Chart.8">
                  <p:embed/>
                  <p:pic>
                    <p:nvPicPr>
                      <p:cNvPr id="0" name="5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7727950" cy="527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16013" y="1674813"/>
            <a:ext cx="7704137" cy="4778375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es-ES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El 40% de los alumnos vivía en hogares donde el principal aportante de ingresos tiene el secundario completo o más </a:t>
            </a:r>
          </a:p>
          <a:p>
            <a:pPr algn="ctr">
              <a:lnSpc>
                <a:spcPct val="80000"/>
              </a:lnSpc>
            </a:pPr>
            <a:endParaRPr lang="es-ES" sz="4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>
            <a:graphicFrameLocks/>
          </p:cNvGraphicFramePr>
          <p:nvPr/>
        </p:nvGraphicFramePr>
        <p:xfrm>
          <a:off x="1979613" y="1946275"/>
          <a:ext cx="7164387" cy="49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971550" y="1916113"/>
            <a:ext cx="3313113" cy="2063750"/>
          </a:xfrm>
          <a:prstGeom prst="rect">
            <a:avLst/>
          </a:pr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Clr>
                <a:srgbClr val="00565C"/>
              </a:buClr>
              <a:buSzPct val="70000"/>
            </a:pPr>
            <a:r>
              <a:rPr lang="es-AR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Alumnos que repiten el año alguna vez durante la escuela secundaria y no interrumpen su escolaridad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643438" y="1268413"/>
            <a:ext cx="4032250" cy="2076450"/>
          </a:xfrm>
          <a:prstGeom prst="rect">
            <a:avLst/>
          </a:pr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565C"/>
              </a:buClr>
              <a:buSzPct val="70000"/>
            </a:pPr>
            <a:r>
              <a:rPr lang="es-AR" sz="2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Alumnos que repitieron alguna vez durante el secundario y  además, interrumpieron su escolaridad por un tiempo</a:t>
            </a:r>
            <a:r>
              <a:rPr lang="es-AR" sz="2600" b="1"/>
              <a:t> </a:t>
            </a:r>
            <a:endParaRPr lang="es-ES" sz="2600" b="1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643438" y="4652963"/>
            <a:ext cx="4176712" cy="1225550"/>
          </a:xfrm>
          <a:prstGeom prst="rect">
            <a:avLst/>
          </a:prstGeom>
          <a:solidFill>
            <a:schemeClr val="bg2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buClr>
                <a:srgbClr val="00565C"/>
              </a:buClr>
              <a:buSzPct val="70000"/>
            </a:pPr>
            <a:r>
              <a:rPr lang="es-AR" sz="2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Alumnos que cursaron toda la escuela secundaria sin haber repetido de año</a:t>
            </a:r>
            <a:endParaRPr lang="es-ES" sz="2600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792163" y="333375"/>
            <a:ext cx="8459787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AR" sz="3200" b="1">
                <a:solidFill>
                  <a:srgbClr val="000066"/>
                </a:solidFill>
                <a:latin typeface="Arial Unicode MS" pitchFamily="34" charset="-128"/>
              </a:rPr>
              <a:t>Alumnos de ultimo año de ETP por tipo de trayectoria</a:t>
            </a:r>
            <a:endParaRPr lang="es-ES" sz="3200" b="1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1042988" y="4437063"/>
            <a:ext cx="8101012" cy="1897062"/>
          </a:xfrm>
          <a:prstGeom prst="rect">
            <a:avLst/>
          </a:prstGeom>
          <a:solidFill>
            <a:srgbClr val="CCFFCC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 18% tuvo trayectoria irregular continua</a:t>
            </a:r>
          </a:p>
          <a:p>
            <a:pPr algn="ctr">
              <a:lnSpc>
                <a:spcPct val="80000"/>
              </a:lnSpc>
            </a:pPr>
            <a:endParaRPr lang="es-ES" sz="2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1042988" y="1916113"/>
            <a:ext cx="8101012" cy="2189162"/>
          </a:xfrm>
          <a:prstGeom prst="rect">
            <a:avLst/>
          </a:prstGeom>
          <a:solidFill>
            <a:srgbClr val="CCFFCC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El 77% de los alumnos tuvo trayectoria regular</a:t>
            </a:r>
          </a:p>
          <a:p>
            <a:pPr algn="ctr">
              <a:lnSpc>
                <a:spcPct val="80000"/>
              </a:lnSpc>
            </a:pPr>
            <a:endParaRPr lang="es-E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8" presetID="4" presetClass="exit" presetSubtype="16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2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2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5" grpId="1" animBg="1"/>
      <p:bldP spid="34827" grpId="0" animBg="1"/>
      <p:bldP spid="34827" grpId="1" animBg="1"/>
      <p:bldP spid="34832" grpId="0" animBg="1"/>
      <p:bldP spid="34832" grpId="1" animBg="1"/>
      <p:bldP spid="34834" grpId="0" animBg="1"/>
      <p:bldP spid="34834" grpId="1" animBg="1"/>
      <p:bldP spid="34835" grpId="0" animBg="1"/>
      <p:bldP spid="3483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Alumnos de último año por trayectoria según sexo</a:t>
            </a:r>
          </a:p>
        </p:txBody>
      </p:sp>
      <p:graphicFrame>
        <p:nvGraphicFramePr>
          <p:cNvPr id="39939" name="4 Gráfico"/>
          <p:cNvGraphicFramePr>
            <a:graphicFrameLocks/>
          </p:cNvGraphicFramePr>
          <p:nvPr/>
        </p:nvGraphicFramePr>
        <p:xfrm>
          <a:off x="1774825" y="1268413"/>
          <a:ext cx="7369175" cy="528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r:id="rId3" imgW="7370703" imgH="4066384" progId="Excel.Chart.8">
                  <p:embed/>
                </p:oleObj>
              </mc:Choice>
              <mc:Fallback>
                <p:oleObj r:id="rId3" imgW="7370703" imgH="4066384" progId="Excel.Chart.8">
                  <p:embed/>
                  <p:pic>
                    <p:nvPicPr>
                      <p:cNvPr id="0" name="4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1268413"/>
                        <a:ext cx="7369175" cy="528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476375" y="1557338"/>
            <a:ext cx="7272338" cy="1851025"/>
          </a:xfrm>
          <a:prstGeom prst="rect">
            <a:avLst/>
          </a:prstGeom>
          <a:solidFill>
            <a:srgbClr val="CCFFCC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s-E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El 76% de varones y el 81% de las mujeres tuvieron una trayectoria escolar regular</a:t>
            </a:r>
          </a:p>
          <a:p>
            <a:pPr>
              <a:lnSpc>
                <a:spcPct val="80000"/>
              </a:lnSpc>
            </a:pPr>
            <a:endParaRPr lang="es-E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476375" y="3686175"/>
            <a:ext cx="7272338" cy="2838450"/>
          </a:xfrm>
          <a:prstGeom prst="rect">
            <a:avLst/>
          </a:prstGeom>
          <a:solidFill>
            <a:srgbClr val="CCFFCC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 20% de varones y un 15% de las mujeres tuvieron una trayectoria irregular (con repitencia) pero continua (sin interrupciones)</a:t>
            </a:r>
          </a:p>
          <a:p>
            <a:endParaRPr lang="es-E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2" grpId="1" animBg="1"/>
      <p:bldP spid="39945" grpId="0" animBg="1"/>
      <p:bldP spid="3994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Alumnos de último año por condición de actividad según trayectoria</a:t>
            </a:r>
          </a:p>
        </p:txBody>
      </p:sp>
      <p:graphicFrame>
        <p:nvGraphicFramePr>
          <p:cNvPr id="45059" name="3 Gráfico"/>
          <p:cNvGraphicFramePr>
            <a:graphicFrameLocks/>
          </p:cNvGraphicFramePr>
          <p:nvPr/>
        </p:nvGraphicFramePr>
        <p:xfrm>
          <a:off x="1524000" y="1397000"/>
          <a:ext cx="7369175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r:id="rId3" imgW="7370703" imgH="4913802" progId="Excel.Chart.8">
                  <p:embed/>
                </p:oleObj>
              </mc:Choice>
              <mc:Fallback>
                <p:oleObj r:id="rId3" imgW="7370703" imgH="4913802" progId="Excel.Chart.8">
                  <p:embed/>
                  <p:pic>
                    <p:nvPicPr>
                      <p:cNvPr id="0" name="3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7369175" cy="491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5 CuadroTexto"/>
          <p:cNvSpPr txBox="1">
            <a:spLocks noChangeArrowheads="1"/>
          </p:cNvSpPr>
          <p:nvPr/>
        </p:nvSpPr>
        <p:spPr bwMode="auto">
          <a:xfrm>
            <a:off x="6156325" y="5876925"/>
            <a:ext cx="2016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AR" sz="1700" b="1"/>
              <a:t>Económicamente Activo</a:t>
            </a:r>
          </a:p>
        </p:txBody>
      </p:sp>
      <p:sp>
        <p:nvSpPr>
          <p:cNvPr id="45061" name="6 CuadroTexto"/>
          <p:cNvSpPr txBox="1">
            <a:spLocks noChangeArrowheads="1"/>
          </p:cNvSpPr>
          <p:nvPr/>
        </p:nvSpPr>
        <p:spPr bwMode="auto">
          <a:xfrm>
            <a:off x="3963988" y="5876925"/>
            <a:ext cx="18176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AR" sz="1700" b="1"/>
              <a:t>Económicamente Inactivo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116013" y="1412875"/>
            <a:ext cx="7777162" cy="1895475"/>
          </a:xfrm>
          <a:prstGeom prst="rect">
            <a:avLst/>
          </a:prstGeom>
          <a:solidFill>
            <a:srgbClr val="CCFFCC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3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 los alumnos con trayectorias regulares el 36% trabajaba</a:t>
            </a:r>
          </a:p>
          <a:p>
            <a:pPr algn="ctr">
              <a:lnSpc>
                <a:spcPct val="80000"/>
              </a:lnSpc>
            </a:pPr>
            <a:endParaRPr lang="es-ES" sz="3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116013" y="3608388"/>
            <a:ext cx="7777162" cy="2773362"/>
          </a:xfrm>
          <a:prstGeom prst="rect">
            <a:avLst/>
          </a:prstGeom>
          <a:solidFill>
            <a:srgbClr val="CCFFCC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 los alumnos con trayectorias irregulares discontinuas </a:t>
            </a:r>
          </a:p>
          <a:p>
            <a:pPr algn="ctr">
              <a:lnSpc>
                <a:spcPct val="80000"/>
              </a:lnSpc>
            </a:pPr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(con repitencia e interrupciones) </a:t>
            </a:r>
          </a:p>
          <a:p>
            <a:pPr algn="ctr">
              <a:lnSpc>
                <a:spcPct val="80000"/>
              </a:lnSpc>
            </a:pPr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el 65% trabajaba</a:t>
            </a:r>
          </a:p>
          <a:p>
            <a:pPr algn="ctr">
              <a:lnSpc>
                <a:spcPct val="80000"/>
              </a:lnSpc>
            </a:pP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  <p:bldP spid="45064" grpId="1" animBg="1"/>
      <p:bldP spid="45065" grpId="0" animBg="1"/>
      <p:bldP spid="4506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Alumnos de último año por condición de pobreza </a:t>
            </a:r>
            <a:r>
              <a:rPr lang="es-AR" dirty="0" smtClean="0"/>
              <a:t>del hogar según </a:t>
            </a:r>
            <a:r>
              <a:rPr lang="es-AR" dirty="0"/>
              <a:t>trayectoria</a:t>
            </a:r>
          </a:p>
        </p:txBody>
      </p:sp>
      <p:graphicFrame>
        <p:nvGraphicFramePr>
          <p:cNvPr id="43011" name="3 Gráfico"/>
          <p:cNvGraphicFramePr>
            <a:graphicFrameLocks/>
          </p:cNvGraphicFramePr>
          <p:nvPr/>
        </p:nvGraphicFramePr>
        <p:xfrm>
          <a:off x="1476375" y="1349375"/>
          <a:ext cx="7466013" cy="500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Gráfico" r:id="rId3" imgW="7467600" imgH="5010150" progId="Excel.Chart.8">
                  <p:embed/>
                </p:oleObj>
              </mc:Choice>
              <mc:Fallback>
                <p:oleObj name="Gráfico" r:id="rId3" imgW="7467600" imgH="5010150" progId="Excel.Chart.8">
                  <p:embed/>
                  <p:pic>
                    <p:nvPicPr>
                      <p:cNvPr id="0" name="3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349375"/>
                        <a:ext cx="7466013" cy="5008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5 CuadroTexto"/>
          <p:cNvSpPr txBox="1">
            <a:spLocks noChangeArrowheads="1"/>
          </p:cNvSpPr>
          <p:nvPr/>
        </p:nvSpPr>
        <p:spPr bwMode="auto">
          <a:xfrm>
            <a:off x="4805363" y="5876925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AR" b="1"/>
              <a:t>Sin carencias</a:t>
            </a:r>
          </a:p>
        </p:txBody>
      </p:sp>
      <p:sp>
        <p:nvSpPr>
          <p:cNvPr id="43013" name="6 CuadroTexto"/>
          <p:cNvSpPr txBox="1">
            <a:spLocks noChangeArrowheads="1"/>
          </p:cNvSpPr>
          <p:nvPr/>
        </p:nvSpPr>
        <p:spPr bwMode="auto">
          <a:xfrm>
            <a:off x="7640638" y="5876925"/>
            <a:ext cx="1252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AR" b="1"/>
              <a:t>Con carencias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16013" y="1484313"/>
            <a:ext cx="7777162" cy="2430462"/>
          </a:xfrm>
          <a:prstGeom prst="rect">
            <a:avLst/>
          </a:prstGeom>
          <a:solidFill>
            <a:srgbClr val="CCFFCC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AR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endParaRPr lang="es-E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 los alumnos con trayectorias regulares el 10% vivía en hogares </a:t>
            </a:r>
          </a:p>
          <a:p>
            <a:pPr algn="ctr">
              <a:lnSpc>
                <a:spcPct val="80000"/>
              </a:lnSpc>
            </a:pPr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pobres</a:t>
            </a:r>
          </a:p>
          <a:p>
            <a:pPr algn="ctr">
              <a:lnSpc>
                <a:spcPct val="80000"/>
              </a:lnSpc>
            </a:pPr>
            <a:endParaRPr lang="es-E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116013" y="4262438"/>
            <a:ext cx="7777162" cy="2432050"/>
          </a:xfrm>
          <a:prstGeom prst="rect">
            <a:avLst/>
          </a:prstGeom>
          <a:solidFill>
            <a:srgbClr val="CCFFCC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 aquellos que tuvieron trayectorias irregulares discontinuas el 17% vivía en hogares pobres</a:t>
            </a:r>
            <a:endParaRPr lang="es-E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18" grpId="1" animBg="1"/>
      <p:bldP spid="43019" grpId="0" animBg="1"/>
      <p:bldP spid="4301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196975"/>
            <a:ext cx="79565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900113" y="34925"/>
            <a:ext cx="8243887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AR" sz="3200" b="1">
                <a:solidFill>
                  <a:srgbClr val="000066"/>
                </a:solidFill>
                <a:latin typeface="Arial Unicode MS" pitchFamily="34" charset="-128"/>
              </a:rPr>
              <a:t>Alumnos de último año de ETP por expectativas futuras de inserción</a:t>
            </a:r>
            <a:endParaRPr lang="es-ES" sz="3200" b="1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1187450" y="1341438"/>
            <a:ext cx="7705725" cy="1773237"/>
          </a:xfrm>
          <a:prstGeom prst="rect">
            <a:avLst/>
          </a:prstGeom>
          <a:solidFill>
            <a:srgbClr val="FFFF99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Cerca del 70% de los alumnos tenía expectativas de continuar sus estudios y de trabajar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1187450" y="3213100"/>
            <a:ext cx="7705725" cy="1481138"/>
          </a:xfrm>
          <a:prstGeom prst="rect">
            <a:avLst/>
          </a:prstGeom>
          <a:solidFill>
            <a:srgbClr val="FFFF99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 20% proyectaba estudiar solamente</a:t>
            </a:r>
          </a:p>
          <a:p>
            <a:pPr algn="ctr">
              <a:lnSpc>
                <a:spcPct val="80000"/>
              </a:lnSpc>
            </a:pPr>
            <a:endParaRPr lang="es-E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1187450" y="4826000"/>
            <a:ext cx="7705725" cy="1555750"/>
          </a:xfrm>
          <a:prstGeom prst="rect">
            <a:avLst/>
          </a:prstGeom>
          <a:solidFill>
            <a:srgbClr val="FFFF99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Alrededor del 10% pensaba trabajar solamente</a:t>
            </a:r>
          </a:p>
          <a:p>
            <a:pPr algn="ctr">
              <a:lnSpc>
                <a:spcPct val="80000"/>
              </a:lnSpc>
            </a:pPr>
            <a:endParaRPr lang="es-E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3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3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3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3" grpId="0" animBg="1"/>
      <p:bldP spid="81933" grpId="1" animBg="1"/>
      <p:bldP spid="81934" grpId="0" animBg="1"/>
      <p:bldP spid="81934" grpId="1" animBg="1"/>
      <p:bldP spid="81935" grpId="0" animBg="1"/>
      <p:bldP spid="819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body" idx="4294967295"/>
          </p:nvPr>
        </p:nvSpPr>
        <p:spPr>
          <a:xfrm>
            <a:off x="1258888" y="2128838"/>
            <a:ext cx="7417568" cy="3422475"/>
          </a:xfr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itchFamily="34" charset="0"/>
              <a:buNone/>
            </a:pPr>
            <a:r>
              <a:rPr lang="es-AR" b="1" dirty="0"/>
              <a:t>Área de estudios de egresados de educación secundaria técnico-profesional para conocer</a:t>
            </a:r>
            <a:r>
              <a:rPr lang="es-AR" b="1" dirty="0" smtClean="0"/>
              <a:t>:</a:t>
            </a:r>
            <a:endParaRPr lang="es-AR" b="1" dirty="0"/>
          </a:p>
          <a:p>
            <a:pPr marL="1257300" lvl="2" indent="-45720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s-AR" sz="2800" b="1" dirty="0"/>
              <a:t> </a:t>
            </a:r>
            <a:r>
              <a:rPr lang="es-AR" sz="2800" b="1" dirty="0" smtClean="0"/>
              <a:t>Inserción </a:t>
            </a:r>
            <a:r>
              <a:rPr lang="es-AR" sz="2800" b="1" dirty="0"/>
              <a:t>educacional </a:t>
            </a:r>
            <a:r>
              <a:rPr lang="es-AR" sz="2800" b="1" dirty="0" smtClean="0"/>
              <a:t>post-secundaria</a:t>
            </a:r>
          </a:p>
          <a:p>
            <a:pPr marL="1257300" lvl="2" indent="-457200" algn="just">
              <a:lnSpc>
                <a:spcPct val="130000"/>
              </a:lnSpc>
              <a:buFont typeface="Wingdings" pitchFamily="2" charset="2"/>
              <a:buChar char="Ø"/>
            </a:pPr>
            <a:r>
              <a:rPr lang="es-AR" sz="2800" b="1" dirty="0" smtClean="0"/>
              <a:t>Adecuación </a:t>
            </a:r>
            <a:r>
              <a:rPr lang="es-AR" sz="2800" b="1" dirty="0"/>
              <a:t>a requerimientos socio productivos   y al mercado de trabajo </a:t>
            </a:r>
            <a:endParaRPr sz="2800" b="1" dirty="0">
              <a:latin typeface="Rockwell" pitchFamily="18" charset="0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18954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AR" sz="100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lang="es-ES" sz="1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es-AR" sz="1000">
                <a:solidFill>
                  <a:srgbClr val="2222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</a:t>
            </a:r>
            <a:endParaRPr lang="es-ES" sz="140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endParaRPr lang="es-ES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2954" name="Rectangle 10"/>
          <p:cNvSpPr>
            <a:spLocks noGrp="1"/>
          </p:cNvSpPr>
          <p:nvPr>
            <p:ph type="title" idx="4294967295"/>
          </p:nvPr>
        </p:nvSpPr>
        <p:spPr bwMode="auto">
          <a:xfrm>
            <a:off x="1187450" y="1052513"/>
            <a:ext cx="7273925" cy="9366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AR" smtClean="0">
                <a:solidFill>
                  <a:schemeClr val="tx1"/>
                </a:solidFill>
                <a:effectLst/>
              </a:rPr>
              <a:t>SEGETP</a:t>
            </a:r>
            <a:endParaRPr smtClean="0">
              <a:solidFill>
                <a:schemeClr val="tx1"/>
              </a:solidFill>
              <a:effectLst/>
            </a:endParaRPr>
          </a:p>
        </p:txBody>
      </p:sp>
      <p:grpSp>
        <p:nvGrpSpPr>
          <p:cNvPr id="82956" name="Group 12"/>
          <p:cNvGrpSpPr>
            <a:grpSpLocks/>
          </p:cNvGrpSpPr>
          <p:nvPr/>
        </p:nvGrpSpPr>
        <p:grpSpPr bwMode="auto">
          <a:xfrm>
            <a:off x="1250950" y="260350"/>
            <a:ext cx="7137400" cy="696913"/>
            <a:chOff x="649" y="1207"/>
            <a:chExt cx="4496" cy="439"/>
          </a:xfrm>
        </p:grpSpPr>
        <p:pic>
          <p:nvPicPr>
            <p:cNvPr id="829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1207"/>
              <a:ext cx="113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1225"/>
              <a:ext cx="67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5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" y="1255"/>
              <a:ext cx="45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8172450" cy="530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792163" y="333375"/>
            <a:ext cx="8459787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AR" sz="3200" b="1">
                <a:solidFill>
                  <a:srgbClr val="000066"/>
                </a:solidFill>
                <a:latin typeface="Arial Unicode MS" pitchFamily="34" charset="-128"/>
              </a:rPr>
              <a:t>Alumnos de ultimo año de ETP por expectativas futuras de inserción según sexo</a:t>
            </a:r>
            <a:endParaRPr lang="es-ES" sz="3200" b="1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258888" y="1601788"/>
            <a:ext cx="7777162" cy="1643062"/>
          </a:xfrm>
          <a:prstGeom prst="rect">
            <a:avLst/>
          </a:prstGeom>
          <a:solidFill>
            <a:srgbClr val="FFFF99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9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Las expectativas de continuar estudios eran similares en las mujeres y los varones</a:t>
            </a:r>
          </a:p>
          <a:p>
            <a:pPr algn="ctr">
              <a:lnSpc>
                <a:spcPct val="80000"/>
              </a:lnSpc>
            </a:pPr>
            <a:r>
              <a:rPr lang="es-ES" sz="1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258888" y="3429000"/>
            <a:ext cx="7777162" cy="1093788"/>
          </a:xfrm>
          <a:prstGeom prst="rect">
            <a:avLst/>
          </a:prstGeom>
          <a:solidFill>
            <a:srgbClr val="FFFF99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1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Cerca del 60% harían estudios universitarios</a:t>
            </a:r>
            <a:endParaRPr lang="es-E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1258888" y="4868863"/>
            <a:ext cx="7777162" cy="1520825"/>
          </a:xfrm>
          <a:prstGeom prst="rect">
            <a:avLst/>
          </a:prstGeom>
          <a:solidFill>
            <a:srgbClr val="FFFF99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ES" sz="9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ES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Casi el 20% en el último año no tenía decidido qué tipo carrera estudiar</a:t>
            </a:r>
          </a:p>
          <a:p>
            <a:pPr algn="ctr">
              <a:lnSpc>
                <a:spcPct val="80000"/>
              </a:lnSpc>
            </a:pPr>
            <a:endParaRPr lang="es-ES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5" grpId="1" animBg="1"/>
      <p:bldP spid="102406" grpId="0" animBg="1"/>
      <p:bldP spid="102406" grpId="1" animBg="1"/>
      <p:bldP spid="102409" grpId="0" animBg="1"/>
      <p:bldP spid="10240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7024E731-2DEB-4FB4-A702-2E4B8E87EB99}" type="slidenum">
              <a:rPr lang="es-ES"/>
              <a:pPr/>
              <a:t>3</a:t>
            </a:fld>
            <a:endParaRPr lang="es-ES"/>
          </a:p>
        </p:txBody>
      </p:sp>
      <p:sp>
        <p:nvSpPr>
          <p:cNvPr id="25" name="Rectangle 6"/>
          <p:cNvSpPr txBox="1">
            <a:spLocks noGrp="1" noChangeArrowheads="1"/>
          </p:cNvSpPr>
          <p:nvPr/>
        </p:nvSpPr>
        <p:spPr bwMode="auto">
          <a:xfrm>
            <a:off x="304800" y="6237288"/>
            <a:ext cx="360363" cy="360362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fld id="{B13CC7F9-6982-4069-9D53-F39FBE423610}" type="slidenum">
              <a:rPr lang="es-ES" sz="1200" b="1">
                <a:solidFill>
                  <a:srgbClr val="27297B"/>
                </a:solidFill>
              </a:rPr>
              <a:pPr algn="ctr"/>
              <a:t>3</a:t>
            </a:fld>
            <a:endParaRPr lang="es-ES" sz="1200" b="1">
              <a:solidFill>
                <a:srgbClr val="27297B"/>
              </a:solidFill>
            </a:endParaRPr>
          </a:p>
        </p:txBody>
      </p:sp>
      <p:cxnSp>
        <p:nvCxnSpPr>
          <p:cNvPr id="19" name="18 Conector recto de flecha"/>
          <p:cNvCxnSpPr>
            <a:cxnSpLocks noChangeShapeType="1"/>
          </p:cNvCxnSpPr>
          <p:nvPr/>
        </p:nvCxnSpPr>
        <p:spPr bwMode="auto">
          <a:xfrm flipH="1">
            <a:off x="4755150" y="1365250"/>
            <a:ext cx="0" cy="7842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9 Flecha abajo"/>
          <p:cNvSpPr/>
          <p:nvPr/>
        </p:nvSpPr>
        <p:spPr>
          <a:xfrm>
            <a:off x="2025650" y="4260850"/>
            <a:ext cx="288925" cy="531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prstClr val="white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4579938" y="4260850"/>
            <a:ext cx="288925" cy="531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prstClr val="white"/>
              </a:solidFill>
            </a:endParaRPr>
          </a:p>
        </p:txBody>
      </p:sp>
      <p:sp>
        <p:nvSpPr>
          <p:cNvPr id="2" name="1 Flecha derecha"/>
          <p:cNvSpPr/>
          <p:nvPr/>
        </p:nvSpPr>
        <p:spPr>
          <a:xfrm>
            <a:off x="2025650" y="1489651"/>
            <a:ext cx="6145212" cy="75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white"/>
                </a:solidFill>
              </a:rPr>
              <a:t>SEGUIMIENTO</a:t>
            </a:r>
            <a:endParaRPr lang="es-AR" b="1" dirty="0">
              <a:solidFill>
                <a:prstClr val="white"/>
              </a:solidFill>
            </a:endParaRPr>
          </a:p>
        </p:txBody>
      </p:sp>
      <p:sp>
        <p:nvSpPr>
          <p:cNvPr id="21511" name="2 CuadroTexto"/>
          <p:cNvSpPr txBox="1">
            <a:spLocks noChangeArrowheads="1"/>
          </p:cNvSpPr>
          <p:nvPr/>
        </p:nvSpPr>
        <p:spPr bwMode="auto">
          <a:xfrm>
            <a:off x="1701006" y="1033462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AR" sz="1800" dirty="0">
                <a:solidFill>
                  <a:prstClr val="black"/>
                </a:solidFill>
              </a:rPr>
              <a:t>2009</a:t>
            </a:r>
          </a:p>
        </p:txBody>
      </p:sp>
      <p:sp>
        <p:nvSpPr>
          <p:cNvPr id="21512" name="13 CuadroTexto"/>
          <p:cNvSpPr txBox="1">
            <a:spLocks noChangeArrowheads="1"/>
          </p:cNvSpPr>
          <p:nvPr/>
        </p:nvSpPr>
        <p:spPr bwMode="auto">
          <a:xfrm>
            <a:off x="4428919" y="1033462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AR" sz="1800" dirty="0">
                <a:solidFill>
                  <a:prstClr val="black"/>
                </a:solidFill>
              </a:rPr>
              <a:t>2011</a:t>
            </a:r>
          </a:p>
        </p:txBody>
      </p:sp>
      <p:sp>
        <p:nvSpPr>
          <p:cNvPr id="21513" name="14 CuadroTexto"/>
          <p:cNvSpPr txBox="1">
            <a:spLocks noChangeArrowheads="1"/>
          </p:cNvSpPr>
          <p:nvPr/>
        </p:nvSpPr>
        <p:spPr bwMode="auto">
          <a:xfrm>
            <a:off x="6988897" y="1033462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AR" sz="1800" dirty="0">
                <a:solidFill>
                  <a:prstClr val="black"/>
                </a:solidFill>
              </a:rPr>
              <a:t>2013</a:t>
            </a:r>
          </a:p>
        </p:txBody>
      </p:sp>
      <p:cxnSp>
        <p:nvCxnSpPr>
          <p:cNvPr id="6" name="5 Conector recto de flecha"/>
          <p:cNvCxnSpPr>
            <a:cxnSpLocks noChangeShapeType="1"/>
            <a:stCxn id="21511" idx="2"/>
          </p:cNvCxnSpPr>
          <p:nvPr/>
        </p:nvCxnSpPr>
        <p:spPr bwMode="auto">
          <a:xfrm>
            <a:off x="2026444" y="1403350"/>
            <a:ext cx="7937" cy="8270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26 Conector recto de flecha"/>
          <p:cNvCxnSpPr>
            <a:cxnSpLocks noChangeShapeType="1"/>
            <a:stCxn id="21513" idx="2"/>
          </p:cNvCxnSpPr>
          <p:nvPr/>
        </p:nvCxnSpPr>
        <p:spPr bwMode="auto">
          <a:xfrm flipH="1">
            <a:off x="7315922" y="1403350"/>
            <a:ext cx="0" cy="7524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681" y="3752528"/>
            <a:ext cx="2255816" cy="5040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7" name="14 Grupo"/>
          <p:cNvGrpSpPr>
            <a:grpSpLocks/>
          </p:cNvGrpSpPr>
          <p:nvPr/>
        </p:nvGrpSpPr>
        <p:grpSpPr bwMode="auto">
          <a:xfrm>
            <a:off x="3678238" y="3759200"/>
            <a:ext cx="2093912" cy="488950"/>
            <a:chOff x="9597125" y="5425394"/>
            <a:chExt cx="1825614" cy="3784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597125" y="5425394"/>
              <a:ext cx="1825614" cy="378475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27" name="13 Grupo"/>
            <p:cNvGrpSpPr>
              <a:grpSpLocks noChangeAspect="1"/>
            </p:cNvGrpSpPr>
            <p:nvPr/>
          </p:nvGrpSpPr>
          <p:grpSpPr bwMode="auto">
            <a:xfrm>
              <a:off x="10114894" y="5452635"/>
              <a:ext cx="1051555" cy="340754"/>
              <a:chOff x="9916389" y="5277069"/>
              <a:chExt cx="1353597" cy="438630"/>
            </a:xfrm>
          </p:grpSpPr>
          <p:sp>
            <p:nvSpPr>
              <p:cNvPr id="22" name="21 Rectángulo redondeado"/>
              <p:cNvSpPr>
                <a:spLocks noChangeArrowheads="1"/>
              </p:cNvSpPr>
              <p:nvPr/>
            </p:nvSpPr>
            <p:spPr bwMode="auto">
              <a:xfrm rot="5400000">
                <a:off x="10375076" y="4817961"/>
                <a:ext cx="438152" cy="135583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>
                  <a:solidFill>
                    <a:prstClr val="white"/>
                  </a:solidFill>
                  <a:latin typeface="Calibri"/>
                  <a:ea typeface="ＭＳ Ｐゴシック" pitchFamily="34" charset="-128"/>
                </a:endParaRPr>
              </a:p>
            </p:txBody>
          </p:sp>
          <p:pic>
            <p:nvPicPr>
              <p:cNvPr id="21529" name="Picture 2" descr="logo ENIE 2011 sin bajad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50"/>
              <a:stretch>
                <a:fillRect/>
              </a:stretch>
            </p:blipFill>
            <p:spPr bwMode="auto">
              <a:xfrm>
                <a:off x="10092387" y="5301208"/>
                <a:ext cx="1001603" cy="39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518" name="10 CuadroTexto"/>
          <p:cNvSpPr txBox="1">
            <a:spLocks noChangeArrowheads="1"/>
          </p:cNvSpPr>
          <p:nvPr/>
        </p:nvSpPr>
        <p:spPr bwMode="auto">
          <a:xfrm>
            <a:off x="1147763" y="4743450"/>
            <a:ext cx="20447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AR" sz="1800">
                <a:solidFill>
                  <a:prstClr val="black"/>
                </a:solidFill>
              </a:rPr>
              <a:t>Entre mayo y junio del 2009 fueron censados 44.433 alumnos de último año de ETP</a:t>
            </a:r>
          </a:p>
        </p:txBody>
      </p:sp>
      <p:sp>
        <p:nvSpPr>
          <p:cNvPr id="21519" name="12 CuadroTexto"/>
          <p:cNvSpPr txBox="1">
            <a:spLocks noChangeArrowheads="1"/>
          </p:cNvSpPr>
          <p:nvPr/>
        </p:nvSpPr>
        <p:spPr bwMode="auto">
          <a:xfrm>
            <a:off x="3543300" y="4743450"/>
            <a:ext cx="23637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AR" sz="1800">
                <a:solidFill>
                  <a:prstClr val="black"/>
                </a:solidFill>
              </a:rPr>
              <a:t>Entre febrero y junio  se encuestó a una muestra de alrededor de 10.000 egresados de ETP</a:t>
            </a:r>
          </a:p>
        </p:txBody>
      </p:sp>
      <p:sp>
        <p:nvSpPr>
          <p:cNvPr id="21521" name="12 CuadroTexto"/>
          <p:cNvSpPr txBox="1">
            <a:spLocks noChangeArrowheads="1"/>
          </p:cNvSpPr>
          <p:nvPr/>
        </p:nvSpPr>
        <p:spPr bwMode="auto">
          <a:xfrm>
            <a:off x="6134100" y="4743450"/>
            <a:ext cx="22923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AR" sz="1800" dirty="0" smtClean="0">
                <a:solidFill>
                  <a:prstClr val="black"/>
                </a:solidFill>
                <a:ea typeface="MS PGothic" pitchFamily="34" charset="-128"/>
              </a:rPr>
              <a:t>Entre septiembre y diciembre del 2013 se encuestó a una muestra de 4.750 jóvenes que habían contestado a la ENIE en 2011</a:t>
            </a:r>
            <a:endParaRPr lang="es-AR" sz="18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2673350" y="369888"/>
            <a:ext cx="4106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s-AR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SEGETP </a:t>
            </a:r>
            <a:r>
              <a:rPr lang="es-E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-</a:t>
            </a:r>
            <a:r>
              <a:rPr lang="es-AR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 Componentes</a:t>
            </a: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6068219" y="2341291"/>
            <a:ext cx="24907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TERCER COMPONENTE:</a:t>
            </a:r>
            <a:endParaRPr lang="es-AR" dirty="0">
              <a:solidFill>
                <a:srgbClr val="333399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/>
            <a:r>
              <a:rPr lang="es-ES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Estudio de trayectoria de </a:t>
            </a:r>
            <a:r>
              <a:rPr lang="es-E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egresados </a:t>
            </a:r>
          </a:p>
          <a:p>
            <a:pPr algn="ctr" eaLnBrk="0" hangingPunct="0"/>
            <a:r>
              <a:rPr lang="es-E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«A cuatro años de egresar»</a:t>
            </a:r>
            <a:endParaRPr lang="es-ES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3380581" y="2327072"/>
            <a:ext cx="26876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SEGUNDO COMPONENTE:</a:t>
            </a:r>
            <a:endParaRPr lang="es-AR" dirty="0">
              <a:solidFill>
                <a:srgbClr val="333399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/>
            <a:r>
              <a:rPr lang="es-ES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Encuesta Nacional de Inserción de </a:t>
            </a:r>
            <a:r>
              <a:rPr lang="es-E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Egresados</a:t>
            </a:r>
          </a:p>
          <a:p>
            <a:pPr algn="ctr" eaLnBrk="0" hangingPunct="0"/>
            <a:r>
              <a:rPr lang="es-E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«Al año y medio de egresar»</a:t>
            </a: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925513" y="2242126"/>
            <a:ext cx="24907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PRIMER COMPONENTE:</a:t>
            </a:r>
            <a:endParaRPr lang="es-AR" dirty="0">
              <a:solidFill>
                <a:srgbClr val="333399"/>
              </a:solidFill>
              <a:ea typeface="ＭＳ Ｐゴシック" pitchFamily="34" charset="-128"/>
              <a:cs typeface="Arial" pitchFamily="34" charset="0"/>
            </a:endParaRPr>
          </a:p>
          <a:p>
            <a:pPr algn="ctr" eaLnBrk="0" hangingPunct="0"/>
            <a:r>
              <a:rPr lang="es-ES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Censo Nacional de Último Año </a:t>
            </a:r>
            <a:r>
              <a:rPr lang="es-E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2009</a:t>
            </a:r>
          </a:p>
          <a:p>
            <a:pPr algn="ctr" eaLnBrk="0" hangingPunct="0"/>
            <a:r>
              <a:rPr lang="es-ES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  <a:cs typeface="Arial" pitchFamily="34" charset="0"/>
              </a:rPr>
              <a:t> «Línea de base»</a:t>
            </a:r>
            <a:endParaRPr lang="es-ES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192" y="3818618"/>
            <a:ext cx="2299296" cy="50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Flecha abajo"/>
          <p:cNvSpPr/>
          <p:nvPr/>
        </p:nvSpPr>
        <p:spPr>
          <a:xfrm>
            <a:off x="7305377" y="4325173"/>
            <a:ext cx="288925" cy="531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82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971550" y="1052513"/>
            <a:ext cx="7777163" cy="11430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smtClean="0">
              <a:solidFill>
                <a:schemeClr val="tx1"/>
              </a:solidFill>
              <a:effectLst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871538" y="2492375"/>
            <a:ext cx="8272462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AR" sz="3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CENSO DE ALUMNOS DE ÚLTIMO AÑO</a:t>
            </a:r>
          </a:p>
          <a:p>
            <a:pPr algn="ctr"/>
            <a:r>
              <a:rPr lang="es-AR" sz="3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EDUCACION TÉCNICO PROFESIONAL </a:t>
            </a:r>
          </a:p>
          <a:p>
            <a:pPr algn="ctr"/>
            <a:r>
              <a:rPr lang="es-AR" sz="3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CENUAETP 2009</a:t>
            </a:r>
            <a:endParaRPr lang="es-ES" sz="38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/>
          </p:cNvSpPr>
          <p:nvPr>
            <p:ph type="body" idx="4294967295"/>
          </p:nvPr>
        </p:nvSpPr>
        <p:spPr>
          <a:xfrm>
            <a:off x="909638" y="5876925"/>
            <a:ext cx="8172450" cy="890115"/>
          </a:xfrm>
          <a:noFill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ü"/>
            </a:pPr>
            <a:r>
              <a:rPr lang="es-AR" b="1" dirty="0"/>
              <a:t>Diseñar la muestra para los estudios de seguimiento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971550" y="1467930"/>
            <a:ext cx="8172450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AR" sz="3600" b="1" dirty="0">
                <a:solidFill>
                  <a:schemeClr val="tx2"/>
                </a:solidFill>
              </a:rPr>
              <a:t>Objetivos del </a:t>
            </a:r>
            <a:r>
              <a:rPr lang="es-AR" sz="3600" b="1" dirty="0" smtClean="0">
                <a:solidFill>
                  <a:schemeClr val="tx2"/>
                </a:solidFill>
              </a:rPr>
              <a:t>CENUAETP – Línea de Base</a:t>
            </a:r>
            <a:endParaRPr lang="es-ES" sz="3600" b="1" dirty="0">
              <a:solidFill>
                <a:schemeClr val="tx2"/>
              </a:solidFill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971550" y="2411413"/>
            <a:ext cx="8172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ü"/>
            </a:pPr>
            <a:r>
              <a:rPr lang="es-AR" sz="3200" b="1" dirty="0">
                <a:solidFill>
                  <a:schemeClr val="tx2"/>
                </a:solidFill>
              </a:rPr>
              <a:t> Elaborar directorio de alumnos próximos a egresar del nivel secundario </a:t>
            </a:r>
            <a:endParaRPr lang="es-ES" sz="3200" b="1" dirty="0">
              <a:solidFill>
                <a:schemeClr val="tx2"/>
              </a:solidFill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936625" y="3624263"/>
            <a:ext cx="795655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AR" sz="3200" b="1" dirty="0">
                <a:solidFill>
                  <a:schemeClr val="tx2"/>
                </a:solidFill>
              </a:rPr>
              <a:t> Describir características individuales y  contexto familiar</a:t>
            </a:r>
            <a:r>
              <a:rPr lang="es-AR" dirty="0">
                <a:solidFill>
                  <a:schemeClr val="tx2"/>
                </a:solidFill>
              </a:rPr>
              <a:t> </a:t>
            </a:r>
            <a:endParaRPr lang="es-ES" dirty="0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966788" y="4781550"/>
            <a:ext cx="8243887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just" eaLnBrk="0" hangingPunct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es-AR" sz="3200" b="1" dirty="0">
                <a:solidFill>
                  <a:schemeClr val="tx2"/>
                </a:solidFill>
              </a:rPr>
              <a:t> Analizar el tramo formativo de la educación técnica</a:t>
            </a:r>
            <a:endParaRPr lang="es-ES" sz="3200" b="1" dirty="0">
              <a:solidFill>
                <a:schemeClr val="tx2"/>
              </a:solidFill>
            </a:endParaRPr>
          </a:p>
        </p:txBody>
      </p:sp>
      <p:grpSp>
        <p:nvGrpSpPr>
          <p:cNvPr id="121863" name="Group 7"/>
          <p:cNvGrpSpPr>
            <a:grpSpLocks/>
          </p:cNvGrpSpPr>
          <p:nvPr/>
        </p:nvGrpSpPr>
        <p:grpSpPr bwMode="auto">
          <a:xfrm>
            <a:off x="1403350" y="333375"/>
            <a:ext cx="7137400" cy="696913"/>
            <a:chOff x="649" y="1207"/>
            <a:chExt cx="4496" cy="439"/>
          </a:xfrm>
        </p:grpSpPr>
        <p:pic>
          <p:nvPicPr>
            <p:cNvPr id="12186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1207"/>
              <a:ext cx="113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6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1225"/>
              <a:ext cx="67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6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" y="1255"/>
              <a:ext cx="45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/>
      <p:bldP spid="121860" grpId="0"/>
      <p:bldP spid="121861" grpId="0"/>
      <p:bldP spid="1218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body" idx="4294967295"/>
          </p:nvPr>
        </p:nvSpPr>
        <p:spPr>
          <a:xfrm>
            <a:off x="971550" y="2420938"/>
            <a:ext cx="8172450" cy="4068806"/>
          </a:xfr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s-AR" b="1" dirty="0"/>
              <a:t>Se realizó entre mayo y junio de 2009 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endParaRPr lang="es-AR" sz="1000" b="1" dirty="0"/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s-AR" b="1" dirty="0"/>
              <a:t>Se capacitó a un equipo de 167 censistas en todo el país supervisados por 34 jefes censales 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endParaRPr lang="es-AR" sz="1000" b="1" dirty="0"/>
          </a:p>
          <a:p>
            <a:pPr algn="just">
              <a:buFont typeface="Wingdings" pitchFamily="2" charset="2"/>
              <a:buChar char="ü"/>
            </a:pPr>
            <a:r>
              <a:rPr lang="es-AR" b="1" dirty="0"/>
              <a:t>El equipo central de INET monitoreó a diario todo el operativo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125538" y="1484313"/>
            <a:ext cx="296722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3800" b="1">
                <a:solidFill>
                  <a:schemeClr val="tx2"/>
                </a:solidFill>
              </a:rPr>
              <a:t>Relevamiento</a:t>
            </a:r>
            <a:endParaRPr lang="es-ES" sz="3800" b="1">
              <a:solidFill>
                <a:schemeClr val="tx2"/>
              </a:solidFill>
            </a:endParaRPr>
          </a:p>
        </p:txBody>
      </p:sp>
      <p:grpSp>
        <p:nvGrpSpPr>
          <p:cNvPr id="123910" name="Group 6"/>
          <p:cNvGrpSpPr>
            <a:grpSpLocks/>
          </p:cNvGrpSpPr>
          <p:nvPr/>
        </p:nvGrpSpPr>
        <p:grpSpPr bwMode="auto">
          <a:xfrm>
            <a:off x="1403350" y="333375"/>
            <a:ext cx="7137400" cy="696913"/>
            <a:chOff x="649" y="1207"/>
            <a:chExt cx="4496" cy="439"/>
          </a:xfrm>
        </p:grpSpPr>
        <p:pic>
          <p:nvPicPr>
            <p:cNvPr id="1239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1207"/>
              <a:ext cx="113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1225"/>
              <a:ext cx="67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" y="1255"/>
              <a:ext cx="45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body" idx="4294967295"/>
          </p:nvPr>
        </p:nvSpPr>
        <p:spPr>
          <a:xfrm>
            <a:off x="1093788" y="1916113"/>
            <a:ext cx="7850187" cy="2923877"/>
          </a:xfrm>
          <a:noFill/>
        </p:spPr>
        <p:txBody>
          <a:bodyPr>
            <a:sp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es-AR" sz="4000" b="1" dirty="0"/>
              <a:t>Cobertura del </a:t>
            </a:r>
            <a:r>
              <a:rPr lang="es-AR" sz="4000" b="1" dirty="0" smtClean="0"/>
              <a:t>CENUAETP 2009</a:t>
            </a:r>
            <a:r>
              <a:rPr lang="es-AR" sz="4000" b="1" dirty="0"/>
              <a:t>: </a:t>
            </a:r>
            <a:endParaRPr lang="es-AR" sz="4000" b="1" dirty="0" smtClean="0"/>
          </a:p>
          <a:p>
            <a:pPr marL="0" indent="0" algn="ctr">
              <a:buFont typeface="Arial" pitchFamily="34" charset="0"/>
              <a:buNone/>
            </a:pPr>
            <a:endParaRPr lang="es-AR" sz="4000" b="1" dirty="0"/>
          </a:p>
          <a:p>
            <a:pPr algn="ctr">
              <a:buFont typeface="Wingdings" pitchFamily="2" charset="2"/>
              <a:buChar char="ü"/>
            </a:pPr>
            <a:r>
              <a:rPr lang="es-AR" sz="4000" b="1" dirty="0"/>
              <a:t> 44.433 alumnos (95%) </a:t>
            </a:r>
          </a:p>
          <a:p>
            <a:pPr algn="ctr">
              <a:buFont typeface="Wingdings" pitchFamily="2" charset="2"/>
              <a:buChar char="ü"/>
            </a:pPr>
            <a:r>
              <a:rPr lang="es-AR" sz="4000" b="1" dirty="0" smtClean="0"/>
              <a:t>1.150 </a:t>
            </a:r>
            <a:r>
              <a:rPr lang="es-AR" sz="4000" b="1" dirty="0"/>
              <a:t>escuelas de gestión estatal</a:t>
            </a:r>
            <a:endParaRPr lang="es-AR" sz="4000" b="1" dirty="0">
              <a:latin typeface="Rockwell" pitchFamily="18" charset="0"/>
            </a:endParaRPr>
          </a:p>
        </p:txBody>
      </p:sp>
      <p:grpSp>
        <p:nvGrpSpPr>
          <p:cNvPr id="122883" name="Group 3"/>
          <p:cNvGrpSpPr>
            <a:grpSpLocks/>
          </p:cNvGrpSpPr>
          <p:nvPr/>
        </p:nvGrpSpPr>
        <p:grpSpPr bwMode="auto">
          <a:xfrm>
            <a:off x="1331913" y="333375"/>
            <a:ext cx="7137400" cy="696913"/>
            <a:chOff x="649" y="1207"/>
            <a:chExt cx="4496" cy="439"/>
          </a:xfrm>
        </p:grpSpPr>
        <p:pic>
          <p:nvPicPr>
            <p:cNvPr id="12288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" y="1207"/>
              <a:ext cx="113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8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" y="1225"/>
              <a:ext cx="675" cy="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8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" y="1255"/>
              <a:ext cx="45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Alumnos de último año </a:t>
            </a:r>
            <a:r>
              <a:rPr lang="es-AR" dirty="0" smtClean="0"/>
              <a:t>de ETP por sexo</a:t>
            </a:r>
            <a:endParaRPr lang="es-AR" dirty="0"/>
          </a:p>
        </p:txBody>
      </p:sp>
      <p:graphicFrame>
        <p:nvGraphicFramePr>
          <p:cNvPr id="18435" name="5 Gráfico"/>
          <p:cNvGraphicFramePr>
            <a:graphicFrameLocks/>
          </p:cNvGraphicFramePr>
          <p:nvPr/>
        </p:nvGraphicFramePr>
        <p:xfrm>
          <a:off x="1524000" y="1397000"/>
          <a:ext cx="6864350" cy="491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r:id="rId3" imgW="6864691" imgH="4913802" progId="Excel.Chart.8">
                  <p:embed/>
                </p:oleObj>
              </mc:Choice>
              <mc:Fallback>
                <p:oleObj r:id="rId3" imgW="6864691" imgH="4913802" progId="Excel.Chart.8">
                  <p:embed/>
                  <p:pic>
                    <p:nvPicPr>
                      <p:cNvPr id="0" name="5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864350" cy="491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116013" y="2349500"/>
            <a:ext cx="7885112" cy="3748088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s-AR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s-AR" sz="5200" b="1">
                <a:effectLst>
                  <a:outerShdw blurRad="38100" dist="38100" dir="2700000" algn="tl">
                    <a:srgbClr val="FFFFFF"/>
                  </a:outerShdw>
                </a:effectLst>
              </a:rPr>
              <a:t>Un tercio de los alumnos </a:t>
            </a:r>
          </a:p>
          <a:p>
            <a:pPr algn="ctr"/>
            <a:r>
              <a:rPr lang="es-AR" sz="5200" b="1">
                <a:effectLst>
                  <a:outerShdw blurRad="38100" dist="38100" dir="2700000" algn="tl">
                    <a:srgbClr val="FFFFFF"/>
                  </a:outerShdw>
                </a:effectLst>
              </a:rPr>
              <a:t>de último año de ETP de todo el país son mujeres</a:t>
            </a:r>
          </a:p>
          <a:p>
            <a:pPr algn="ctr"/>
            <a:endParaRPr lang="es-AR" sz="3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s-ES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AR" dirty="0"/>
              <a:t>Alumnos de último año </a:t>
            </a:r>
            <a:r>
              <a:rPr lang="es-AR" dirty="0" smtClean="0"/>
              <a:t>de ETP por </a:t>
            </a:r>
            <a:r>
              <a:rPr lang="es-AR" dirty="0"/>
              <a:t>sexo según orientación de estudios</a:t>
            </a:r>
          </a:p>
        </p:txBody>
      </p:sp>
      <p:graphicFrame>
        <p:nvGraphicFramePr>
          <p:cNvPr id="19459" name="5 Gráfico"/>
          <p:cNvGraphicFramePr>
            <a:graphicFrameLocks/>
          </p:cNvGraphicFramePr>
          <p:nvPr/>
        </p:nvGraphicFramePr>
        <p:xfrm>
          <a:off x="1116013" y="1484313"/>
          <a:ext cx="7727950" cy="527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4" r:id="rId3" imgW="7730398" imgH="5267401" progId="Excel.Chart.8">
                  <p:embed/>
                </p:oleObj>
              </mc:Choice>
              <mc:Fallback>
                <p:oleObj r:id="rId3" imgW="7730398" imgH="5267401" progId="Excel.Chart.8">
                  <p:embed/>
                  <p:pic>
                    <p:nvPicPr>
                      <p:cNvPr id="0" name="5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484313"/>
                        <a:ext cx="7727950" cy="527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16013" y="1557338"/>
            <a:ext cx="7704137" cy="3311525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s-AR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s-A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El porcentaje de mujeres supera al de varones en las orientaciones Química y Administración</a:t>
            </a:r>
          </a:p>
          <a:p>
            <a:pPr algn="ctr">
              <a:lnSpc>
                <a:spcPct val="80000"/>
              </a:lnSpc>
            </a:pPr>
            <a:endParaRPr lang="es-ES" sz="4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116013" y="5035550"/>
            <a:ext cx="7704137" cy="1706563"/>
          </a:xfrm>
          <a:prstGeom prst="rect">
            <a:avLst/>
          </a:prstGeom>
          <a:solidFill>
            <a:srgbClr val="99CCFF">
              <a:alpha val="8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Los varones son casi el 90% en</a:t>
            </a:r>
          </a:p>
          <a:p>
            <a:r>
              <a:rPr lang="es-A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Electrónica/Energía y Mecánica</a:t>
            </a:r>
          </a:p>
          <a:p>
            <a:endParaRPr lang="es-ES"/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2" grpId="1" animBg="1"/>
      <p:bldP spid="19464" grpId="0" animBg="1"/>
      <p:bldP spid="19464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Inet">
      <a:dk1>
        <a:sysClr val="windowText" lastClr="000000"/>
      </a:dk1>
      <a:lt1>
        <a:sysClr val="window" lastClr="FFFFFF"/>
      </a:lt1>
      <a:dk2>
        <a:srgbClr val="13143C"/>
      </a:dk2>
      <a:lt2>
        <a:srgbClr val="EEECE1"/>
      </a:lt2>
      <a:accent1>
        <a:srgbClr val="8CD025"/>
      </a:accent1>
      <a:accent2>
        <a:srgbClr val="01ABB8"/>
      </a:accent2>
      <a:accent3>
        <a:srgbClr val="F37134"/>
      </a:accent3>
      <a:accent4>
        <a:srgbClr val="EF2E33"/>
      </a:accent4>
      <a:accent5>
        <a:srgbClr val="404092"/>
      </a:accent5>
      <a:accent6>
        <a:srgbClr val="5055A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Inet">
      <a:dk1>
        <a:sysClr val="windowText" lastClr="000000"/>
      </a:dk1>
      <a:lt1>
        <a:sysClr val="window" lastClr="FFFFFF"/>
      </a:lt1>
      <a:dk2>
        <a:srgbClr val="13143C"/>
      </a:dk2>
      <a:lt2>
        <a:srgbClr val="EEECE1"/>
      </a:lt2>
      <a:accent1>
        <a:srgbClr val="8CD025"/>
      </a:accent1>
      <a:accent2>
        <a:srgbClr val="01ABB8"/>
      </a:accent2>
      <a:accent3>
        <a:srgbClr val="F37134"/>
      </a:accent3>
      <a:accent4>
        <a:srgbClr val="EF2E33"/>
      </a:accent4>
      <a:accent5>
        <a:srgbClr val="404092"/>
      </a:accent5>
      <a:accent6>
        <a:srgbClr val="5055A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774</Words>
  <Application>Microsoft Office PowerPoint</Application>
  <PresentationFormat>Presentación en pantalla (4:3)</PresentationFormat>
  <Paragraphs>123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Tema de Office</vt:lpstr>
      <vt:lpstr>1_Tema de Office</vt:lpstr>
      <vt:lpstr>Gráfico de Microsoft Excel</vt:lpstr>
      <vt:lpstr>Gráfico</vt:lpstr>
      <vt:lpstr>SISTEMA DE SEGUIMIENTO DE EGRESADOS DE EDUCACIÓN TÉCNICO PROFESIONAL DE NIVEL SECUNDARIO</vt:lpstr>
      <vt:lpstr>SEGETP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Alumnos de último año de ETP por sexo</vt:lpstr>
      <vt:lpstr>Alumnos de último año de ETP por sexo según orientación de estudios</vt:lpstr>
      <vt:lpstr>Alumnos de último año de ETP por área de residencia</vt:lpstr>
      <vt:lpstr>Alumnos de último año de ETP por condición de actividad</vt:lpstr>
      <vt:lpstr>Alumnos de último año de ETP por tipo de hogar</vt:lpstr>
      <vt:lpstr>Alumnos de último año de ETP por condición de pobreza del hogar</vt:lpstr>
      <vt:lpstr>Alumnos de último año de ETP por nivel educativo del principal aportante del hogar</vt:lpstr>
      <vt:lpstr>Presentación de PowerPoint</vt:lpstr>
      <vt:lpstr>Alumnos de último año por trayectoria según sexo</vt:lpstr>
      <vt:lpstr>Alumnos de último año por condición de actividad según trayectoria</vt:lpstr>
      <vt:lpstr>Alumnos de último año por condición de pobreza del hogar según trayectoria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</dc:creator>
  <cp:lastModifiedBy>egresados</cp:lastModifiedBy>
  <cp:revision>135</cp:revision>
  <dcterms:created xsi:type="dcterms:W3CDTF">2010-08-05T19:46:16Z</dcterms:created>
  <dcterms:modified xsi:type="dcterms:W3CDTF">2014-06-09T18:56:35Z</dcterms:modified>
  <cp:contentStatus/>
</cp:coreProperties>
</file>