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4"/>
  </p:notesMasterIdLst>
  <p:sldIdLst>
    <p:sldId id="256" r:id="rId3"/>
    <p:sldId id="257" r:id="rId4"/>
    <p:sldId id="308" r:id="rId5"/>
    <p:sldId id="325" r:id="rId6"/>
    <p:sldId id="326" r:id="rId7"/>
    <p:sldId id="327" r:id="rId8"/>
    <p:sldId id="328" r:id="rId9"/>
    <p:sldId id="329" r:id="rId10"/>
    <p:sldId id="331" r:id="rId11"/>
    <p:sldId id="330" r:id="rId12"/>
    <p:sldId id="279" r:id="rId13"/>
  </p:sldIdLst>
  <p:sldSz cx="6858000" cy="5143500"/>
  <p:notesSz cx="6858000" cy="9144000"/>
  <p:embeddedFontLst>
    <p:embeddedFont>
      <p:font typeface="Lora" pitchFamily="2" charset="0"/>
      <p:regular r:id="rId15"/>
      <p:bold r:id="rId16"/>
      <p:italic r:id="rId17"/>
      <p:boldItalic r:id="rId18"/>
    </p:embeddedFont>
    <p:embeddedFont>
      <p:font typeface="Lora Medium" pitchFamily="2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425" userDrawn="1">
          <p15:clr>
            <a:srgbClr val="747775"/>
          </p15:clr>
        </p15:guide>
        <p15:guide id="4" orient="horz" pos="479" userDrawn="1">
          <p15:clr>
            <a:srgbClr val="747775"/>
          </p15:clr>
        </p15:guide>
        <p15:guide id="5" orient="horz" pos="395" userDrawn="1">
          <p15:clr>
            <a:srgbClr val="747775"/>
          </p15:clr>
        </p15:guide>
        <p15:guide id="6" pos="3107" userDrawn="1">
          <p15:clr>
            <a:srgbClr val="747775"/>
          </p15:clr>
        </p15:guide>
        <p15:guide id="7" orient="horz" pos="3058" userDrawn="1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819E1E-D9EB-E3C7-36DE-2DE7DB95F793}" name="Valeria De Bortoli" initials="VD" userId="S::valeria.debortoli@educacion.gob.ar::d382a1e9-9356-421e-997e-201c77c541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58D"/>
    <a:srgbClr val="5B9BD5"/>
    <a:srgbClr val="242C4F"/>
    <a:srgbClr val="FFC000"/>
    <a:srgbClr val="E7B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28" autoAdjust="0"/>
  </p:normalViewPr>
  <p:slideViewPr>
    <p:cSldViewPr snapToGrid="0">
      <p:cViewPr varScale="1">
        <p:scale>
          <a:sx n="93" d="100"/>
          <a:sy n="93" d="100"/>
        </p:scale>
        <p:origin x="1980" y="78"/>
      </p:cViewPr>
      <p:guideLst>
        <p:guide orient="horz" pos="1620"/>
        <p:guide pos="2160"/>
        <p:guide pos="425"/>
        <p:guide orient="horz" pos="479"/>
        <p:guide orient="horz" pos="395"/>
        <p:guide pos="3107"/>
        <p:guide orient="horz" pos="30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microsoft.com/office/2018/10/relationships/authors" Target="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050" dirty="0">
                <a:latin typeface="Lora" pitchFamily="2" charset="0"/>
              </a:rPr>
              <a:t>Cantidad</a:t>
            </a:r>
            <a:r>
              <a:rPr lang="es-AR" sz="1050" baseline="0" dirty="0">
                <a:latin typeface="Lora" pitchFamily="2" charset="0"/>
              </a:rPr>
              <a:t> de </a:t>
            </a:r>
            <a:r>
              <a:rPr lang="es-AR" sz="1050" dirty="0">
                <a:latin typeface="Lora" pitchFamily="2" charset="0"/>
              </a:rPr>
              <a:t>Planes de estudio. </a:t>
            </a:r>
          </a:p>
          <a:p>
            <a:pPr>
              <a:defRPr/>
            </a:pPr>
            <a:r>
              <a:rPr lang="es-AR" sz="1050" dirty="0">
                <a:latin typeface="Lora" pitchFamily="2" charset="0"/>
              </a:rPr>
              <a:t>Total País. 2024</a:t>
            </a:r>
          </a:p>
        </c:rich>
      </c:tx>
      <c:layout>
        <c:manualLayout>
          <c:xMode val="edge"/>
          <c:yMode val="edge"/>
          <c:x val="0.19137287371494741"/>
          <c:y val="2.661856600964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32620873762091795"/>
          <c:y val="0.22119651082998365"/>
          <c:w val="0.37474151622208535"/>
          <c:h val="0.5331296349316070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405698795980089E-2"/>
          <c:y val="0.8258823708247115"/>
          <c:w val="0.85318918372440544"/>
          <c:h val="0.1458737822570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ED608A99-81EC-D21D-45D8-595C59C9E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ADF15D5E-1A85-7026-65B7-5B103E4A5E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 4: Del total de las instituciones ETP, aproximadamente el 60% son de orientación Industrial, luego le sigue la orientación agropecuaria que representa el 31,1% y finalmente el 8,8% restante corresponde a las instituciones con orientación en servicios. En cuanto a los planes de estudio que se ofrecen en las instituciones de ETP, del total de 1702 planes, 804 ofrecen la orientación agropecuaria.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8F9D234C-B231-D54B-0B6C-74E885B160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093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59" name="Google Shape;14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Buenas tardes a todos y todas, Desde la unidad de información y estadísticas del INET, los saludamos y esperamos que estén pasando una buena jornada de trabajo. Vamos a presentarles algunos datos de la encuesta </a:t>
            </a:r>
            <a:r>
              <a:rPr lang="es-E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es-E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line que estuvieron completando estos días previos a esta jornada. Desde ya, les agradecemos mucho tomarse el tiempo para completar esta encuesta y esperamos que los datos sirvan como “</a:t>
            </a:r>
            <a:r>
              <a:rPr lang="es-E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disparadadores</a:t>
            </a:r>
            <a:r>
              <a:rPr lang="es-E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para conversar sobre los temas que propone este Congreso.</a:t>
            </a:r>
            <a:endParaRPr dirty="0"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s-ES_tradnl" sz="1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recibieron 57 respuestas correspondientes a instituciones de ETP de la orientación “Agropecuaria” de la región NEA (Chaco, Corrientes, Formosa y Misiones)</a:t>
            </a:r>
            <a:r>
              <a:rPr lang="es-ES_tradnl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4000"/>
              </a:lnSpc>
            </a:pPr>
            <a:endParaRPr lang="es-ES_tradnl" sz="1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Lor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s-ES_tradnl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55 de estas 57 instituciones respondieron que tienen vinculación con el sector socio productivo/comunitario/tecnológico</a:t>
            </a:r>
            <a:endParaRPr dirty="0"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458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74149479-0831-C81B-06C7-BED01CB75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18984206-C3C7-5BE2-DB21-60E9698D69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cuanto al perfil de los equipos directivos, se observa que las mujeres representan al 37%, porcentaje similar a la matricula femenina de las estudiantes de ETP. En cuanto a la composición por edad, se observa una mayoría (54%) con directivos menores de 50 años.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8BD4EBD4-4365-EE8B-25E1-0BFCC52E1D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0201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4120DE13-5649-0FEA-777E-6FF4426D7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02B2E8CE-DD8A-60DC-B1FB-7745EA2B71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Aquí se observa que las instituciones se vinculan con varias organismos o instituciones, en mayor medida con el INTA, organismos públicos y pequeños productores familiares de los estudiantes de la especialidad agropecuaria. En menor medida, los organismos con menor vinculación son los sindicatos, consejos profesionales, INTI y Cámaras empresariales.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445BE66D-5233-9D58-B7FA-D6ADA1B282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007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A62C87DA-5D05-2D3A-7829-6E90FE7C0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E66663F8-030E-A017-246A-DFD6C11B14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analiza el las 3 principales organizaciones (las que tuvieron mayor número de respuesta) con las que tienen vinculación las escuelas, no se observan diferencias importantes por el tamaño del establecimiento.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DC2BEB24-C415-FABB-1756-469F8C6ECF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477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1331079A-5205-52DD-B253-37047BC61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9D9FE094-F286-667C-0858-DE42CA24C2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bien se observa que las escuelas realizan todas las actividades de la lista, algunas de ellas son mas frecuentes: “formación y actualización de saberes”, “Visitas para conocer espacios de trabajo”, y “practicas educativas ocasionales”. En menor medida se realizan proyectos de crédito fiscal.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3F7E4603-0886-6661-D6A9-6183A619EF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708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FE2D5C94-648D-5354-7C26-EEAA7E5D0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0D7FDE68-F8F2-426E-6D66-71553865F6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cuanto a los destinatarios de las actividades que se realizan con el sector socio productivo, se observa que la mayoría de las actividades están destinadas a los estudiantes de 2do ciclo, ya sean PP u otras. Y solo un tercio a estudiantes de 1er ciclo.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C62ADE2E-0592-BF6F-A2A1-CF4C779C02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42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D67F894B-2806-B337-54F2-27B377AE5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6B06AC6A-32DF-EA25-7D5F-BB25AB3D9B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relación a como impacta la vinculación con los ejes que aquí se van a trabajar: innovación tecnológica, innovación </a:t>
            </a:r>
            <a:r>
              <a:rPr lang="es-A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pedagica</a:t>
            </a: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innovación de la gestión administrativa/escolar, se les </a:t>
            </a:r>
            <a:r>
              <a:rPr lang="es-A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</a:t>
            </a: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consultó sobre el aporte que brinda la vinculación con el sector socio productivo, y la mayoría de las respuestas son favorables, (barras verdes y naranjas, “contribuye significativamente y moderadamente”, en los tres ejes: en términos de innovación tecnológica, pedagógica, y en cuanto a la gestión institucional.)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13B1D395-CC72-E03D-42FA-E58B780174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165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892" lvl="0" indent="-25716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3" lvl="1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8" lvl="5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892" lvl="0" indent="-1714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5716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3" lvl="1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8" lvl="5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custom">
  <p:cSld name="PPTMON 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5716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3" lvl="1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8" lvl="5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233777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3811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783" lvl="1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75" lvl="2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66" lvl="3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57" lvl="4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348" lvl="5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240" lvl="6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132" lvl="7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023" lvl="8" indent="-228594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3624302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3811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783" lvl="1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75" lvl="2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66" lvl="3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57" lvl="4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348" lvl="5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240" lvl="6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132" lvl="7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023" lvl="8" indent="-228594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2859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783" lvl="1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75" lvl="2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66" lvl="3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57" lvl="4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348" lvl="5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240" lvl="6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132" lvl="7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023" lvl="8" indent="-228594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2C4F"/>
            </a:gs>
            <a:gs pos="100000">
              <a:srgbClr val="1E123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42C4F"/>
            </a:gs>
            <a:gs pos="100000">
              <a:srgbClr val="1E123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‹#›</a:t>
            </a:fld>
            <a:endParaRPr lang="es-A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fietp@educacion.gob.a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/>
        </p:nvSpPr>
        <p:spPr>
          <a:xfrm>
            <a:off x="1628775" y="3655026"/>
            <a:ext cx="360045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algn="ctr">
              <a:buSzPts val="1100"/>
            </a:pPr>
            <a:r>
              <a:rPr lang="es-ES" altLang="ko" sz="900" dirty="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Mayo</a:t>
            </a:r>
            <a:r>
              <a:rPr lang="ko" altLang="es-AR" sz="900" dirty="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AR" altLang="ko" sz="900" dirty="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/ </a:t>
            </a:r>
            <a:r>
              <a:rPr lang="es-ES" altLang="ko" sz="900" dirty="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  <a:endParaRPr sz="900" dirty="0">
              <a:solidFill>
                <a:schemeClr val="accent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89210BC-7C47-9CCA-3C37-514B367C437A}"/>
              </a:ext>
            </a:extLst>
          </p:cNvPr>
          <p:cNvGrpSpPr/>
          <p:nvPr/>
        </p:nvGrpSpPr>
        <p:grpSpPr>
          <a:xfrm>
            <a:off x="389060" y="1545719"/>
            <a:ext cx="6079881" cy="2052063"/>
            <a:chOff x="389060" y="1217933"/>
            <a:chExt cx="6079881" cy="2052063"/>
          </a:xfrm>
        </p:grpSpPr>
        <p:sp>
          <p:nvSpPr>
            <p:cNvPr id="75" name="Google Shape;75;p23"/>
            <p:cNvSpPr txBox="1"/>
            <p:nvPr/>
          </p:nvSpPr>
          <p:spPr>
            <a:xfrm>
              <a:off x="389060" y="2571751"/>
              <a:ext cx="6079881" cy="698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pPr marL="0" lvl="0" indent="0" algn="ctr" defTabSz="1219170" eaLnBrk="1" fontAlgn="auto" latinLnBrk="0" hangingPunct="1">
                <a:buSzPts val="3700"/>
                <a:buFont typeface="Arial"/>
                <a:buNone/>
                <a:tabLst/>
                <a:defRPr/>
              </a:pPr>
              <a:r>
                <a:rPr lang="es-AR" altLang="ko" sz="2100" b="1" dirty="0">
                  <a:solidFill>
                    <a:schemeClr val="lt1"/>
                  </a:solidFill>
                  <a:latin typeface="Lora"/>
                  <a:sym typeface="Lora"/>
                </a:rPr>
                <a:t>Instituto Nacional de</a:t>
              </a:r>
            </a:p>
            <a:p>
              <a:pPr marL="0" lvl="0" indent="0" algn="ctr" defTabSz="1219170" eaLnBrk="1" fontAlgn="auto" latinLnBrk="0" hangingPunct="1">
                <a:buSzPts val="3700"/>
                <a:buFont typeface="Arial"/>
                <a:buNone/>
                <a:tabLst/>
                <a:defRPr/>
              </a:pPr>
              <a:r>
                <a:rPr lang="es-AR" sz="2100" b="1" dirty="0">
                  <a:solidFill>
                    <a:schemeClr val="lt1"/>
                  </a:solidFill>
                  <a:latin typeface="Lora"/>
                  <a:sym typeface="Lora"/>
                </a:rPr>
                <a:t>Educación Tecnológica</a:t>
              </a:r>
              <a:endParaRPr sz="2100" b="1" dirty="0">
                <a:solidFill>
                  <a:schemeClr val="lt1"/>
                </a:solidFill>
                <a:latin typeface="Lora"/>
                <a:sym typeface="Lora"/>
              </a:endParaRPr>
            </a:p>
          </p:txBody>
        </p:sp>
        <p:pic>
          <p:nvPicPr>
            <p:cNvPr id="77" name="Google Shape;77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83489" y="1217933"/>
              <a:ext cx="1291950" cy="1291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"/>
    </mc:Choice>
    <mc:Fallback xmlns="">
      <p:transition spd="slow" advTm="11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0E276D43-14AF-159D-A1AC-A2A94B815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0DFAC628-2B62-7A44-8C4E-05B8E542689F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80C7C796-7A1D-9C75-9B9A-F91CDEAF0AFB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76E09BD-80AB-52AF-A7CA-0ED2C4F0B93A}"/>
              </a:ext>
            </a:extLst>
          </p:cNvPr>
          <p:cNvGraphicFramePr>
            <a:graphicFrameLocks/>
          </p:cNvGraphicFramePr>
          <p:nvPr/>
        </p:nvGraphicFramePr>
        <p:xfrm>
          <a:off x="3007305" y="704027"/>
          <a:ext cx="3798276" cy="282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D47794FD-05A1-93BC-D3BE-C5C23FC17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33" y="323284"/>
            <a:ext cx="6118859" cy="41161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ECF3E40-2671-C8DD-4A6F-14F25F0957CB}"/>
              </a:ext>
            </a:extLst>
          </p:cNvPr>
          <p:cNvSpPr txBox="1"/>
          <p:nvPr/>
        </p:nvSpPr>
        <p:spPr>
          <a:xfrm>
            <a:off x="583913" y="4660936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</p:spTree>
    <p:extLst>
      <p:ext uri="{BB962C8B-B14F-4D97-AF65-F5344CB8AC3E}">
        <p14:creationId xmlns:p14="http://schemas.microsoft.com/office/powerpoint/2010/main" val="134049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/>
          <p:cNvSpPr txBox="1"/>
          <p:nvPr/>
        </p:nvSpPr>
        <p:spPr>
          <a:xfrm>
            <a:off x="669638" y="2293988"/>
            <a:ext cx="4632124" cy="163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2800"/>
            </a:pPr>
            <a:r>
              <a:rPr lang="es-AR" altLang="ko" sz="2400" dirty="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¡Muchas </a:t>
            </a:r>
            <a:r>
              <a:rPr lang="es-ES" altLang="ko" sz="2400" dirty="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Gracias</a:t>
            </a:r>
            <a:r>
              <a:rPr lang="es-AR" altLang="ko" sz="2400" dirty="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!</a:t>
            </a:r>
          </a:p>
          <a:p>
            <a:pPr>
              <a:buSzPts val="2800"/>
            </a:pPr>
            <a:endParaRPr lang="es-AR" sz="2400" dirty="0">
              <a:solidFill>
                <a:schemeClr val="lt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>
              <a:buSzPts val="2800"/>
            </a:pPr>
            <a:r>
              <a:rPr lang="es-ES" altLang="ko" sz="16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Unidad de información y estadística, INET</a:t>
            </a:r>
          </a:p>
          <a:p>
            <a:pPr>
              <a:buSzPts val="2800"/>
            </a:pPr>
            <a:r>
              <a:rPr lang="es-AR" sz="1600" dirty="0">
                <a:solidFill>
                  <a:srgbClr val="5B9BD5"/>
                </a:solidFill>
                <a:latin typeface="Montserrat" pitchFamily="2" charset="0"/>
                <a:sym typeface="Lora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rfietp@educacion.gob.ar</a:t>
            </a:r>
            <a:endParaRPr lang="es-AR" sz="1600" dirty="0">
              <a:solidFill>
                <a:srgbClr val="5B9BD5"/>
              </a:solidFill>
              <a:latin typeface="Montserrat" pitchFamily="2" charset="0"/>
              <a:sym typeface="Lora Medium"/>
            </a:endParaRPr>
          </a:p>
          <a:p>
            <a:pPr>
              <a:buSzPts val="2800"/>
            </a:pPr>
            <a:r>
              <a:rPr lang="es-AR" sz="1600" dirty="0">
                <a:solidFill>
                  <a:srgbClr val="5B9BD5"/>
                </a:solidFill>
                <a:latin typeface="Montserrat" pitchFamily="2" charset="0"/>
                <a:sym typeface="Lora Medium"/>
              </a:rPr>
              <a:t>(011) 4129-2032</a:t>
            </a:r>
            <a:endParaRPr lang="es-ES" sz="1600" dirty="0">
              <a:solidFill>
                <a:srgbClr val="5B9BD5"/>
              </a:solidFill>
              <a:latin typeface="Montserrat" pitchFamily="2" charset="0"/>
              <a:sym typeface="Montserrat Medium"/>
            </a:endParaRPr>
          </a:p>
        </p:txBody>
      </p:sp>
      <p:cxnSp>
        <p:nvCxnSpPr>
          <p:cNvPr id="1463" name="Google Shape;1463;p46"/>
          <p:cNvCxnSpPr>
            <a:cxnSpLocks/>
          </p:cNvCxnSpPr>
          <p:nvPr/>
        </p:nvCxnSpPr>
        <p:spPr>
          <a:xfrm>
            <a:off x="669638" y="1213650"/>
            <a:ext cx="402907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921"/>
              </a:srgbClr>
            </a:outerShdw>
          </a:effectLst>
        </p:spPr>
      </p:cxnSp>
      <p:pic>
        <p:nvPicPr>
          <p:cNvPr id="2" name="Google Shape;87;p24">
            <a:extLst>
              <a:ext uri="{FF2B5EF4-FFF2-40B4-BE49-F238E27FC236}">
                <a16:creationId xmlns:a16="http://schemas.microsoft.com/office/drawing/2014/main" id="{3971C21E-CF35-6F3D-203F-F572D1EC981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 amt="20000"/>
          </a:blip>
          <a:srcRect r="49397"/>
          <a:stretch/>
        </p:blipFill>
        <p:spPr>
          <a:xfrm>
            <a:off x="5527937" y="411750"/>
            <a:ext cx="1330063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6" descr="Texto&#10;&#10;Descripción generada automáticamente">
            <a:extLst>
              <a:ext uri="{FF2B5EF4-FFF2-40B4-BE49-F238E27FC236}">
                <a16:creationId xmlns:a16="http://schemas.microsoft.com/office/drawing/2014/main" id="{C2A9B674-9601-2818-0A29-A8B7B88BB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5" y="4481761"/>
            <a:ext cx="1611746" cy="40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5C926768-41BC-66A8-1737-CDCB2D938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96" y="4325590"/>
            <a:ext cx="1696086" cy="6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/>
        </p:nvSpPr>
        <p:spPr>
          <a:xfrm>
            <a:off x="605344" y="1772341"/>
            <a:ext cx="4761000" cy="5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lang="es-AR" sz="2000" b="1" dirty="0">
                <a:solidFill>
                  <a:srgbClr val="FFC000"/>
                </a:solidFill>
                <a:latin typeface="Lora"/>
                <a:ea typeface="Lora"/>
                <a:cs typeface="Lora"/>
                <a:sym typeface="Lora"/>
              </a:rPr>
              <a:t>Educación Técnico Profesional</a:t>
            </a:r>
            <a:endParaRPr sz="2000" b="1" dirty="0">
              <a:solidFill>
                <a:srgbClr val="FFC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3" name="Google Shape;83;p24"/>
          <p:cNvSpPr txBox="1"/>
          <p:nvPr/>
        </p:nvSpPr>
        <p:spPr>
          <a:xfrm>
            <a:off x="605345" y="2617168"/>
            <a:ext cx="5265635" cy="55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500"/>
            </a:pPr>
            <a:r>
              <a:rPr lang="es-ES" altLang="ko" b="1" dirty="0">
                <a:solidFill>
                  <a:schemeClr val="lt1"/>
                </a:solidFill>
                <a:latin typeface="Montserrat" pitchFamily="2" charset="0"/>
                <a:ea typeface="Montserrat SemiBold"/>
                <a:cs typeface="Montserrat SemiBold"/>
                <a:sym typeface="Montserrat SemiBold"/>
              </a:rPr>
              <a:t>Resultados encuesta NEA, orientación Agropecuaria - 2025</a:t>
            </a:r>
          </a:p>
        </p:txBody>
      </p:sp>
      <p:cxnSp>
        <p:nvCxnSpPr>
          <p:cNvPr id="85" name="Google Shape;85;p24"/>
          <p:cNvCxnSpPr/>
          <p:nvPr/>
        </p:nvCxnSpPr>
        <p:spPr>
          <a:xfrm>
            <a:off x="669638" y="2463806"/>
            <a:ext cx="20182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4"/>
          <p:cNvSpPr txBox="1"/>
          <p:nvPr/>
        </p:nvSpPr>
        <p:spPr>
          <a:xfrm>
            <a:off x="605344" y="3350124"/>
            <a:ext cx="3600450" cy="40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100"/>
            </a:pPr>
            <a:r>
              <a:rPr lang="es-ES" altLang="ko" sz="105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Elaborado</a:t>
            </a:r>
            <a:r>
              <a:rPr lang="es-ES" altLang="ko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 por la Unidad de información y estadística, INET.</a:t>
            </a:r>
          </a:p>
          <a:p>
            <a:pPr>
              <a:buSzPts val="1100"/>
            </a:pPr>
            <a:r>
              <a:rPr lang="es-ES" altLang="ko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Mayo</a:t>
            </a:r>
            <a:r>
              <a:rPr lang="ko" altLang="es-AR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AR" altLang="ko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/ </a:t>
            </a:r>
            <a:r>
              <a:rPr lang="es-ES" altLang="ko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2025</a:t>
            </a:r>
            <a:endParaRPr sz="1000" dirty="0">
              <a:solidFill>
                <a:srgbClr val="5B9BD5"/>
              </a:solidFill>
              <a:latin typeface="Montserrat" pitchFamily="2" charset="0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7" name="Google Shape;87;p24"/>
          <p:cNvPicPr preferRelativeResize="0">
            <a:picLocks noChangeAspect="1"/>
          </p:cNvPicPr>
          <p:nvPr/>
        </p:nvPicPr>
        <p:blipFill rotWithShape="1">
          <a:blip r:embed="rId3">
            <a:alphaModFix amt="20000"/>
          </a:blip>
          <a:srcRect r="49397"/>
          <a:stretch/>
        </p:blipFill>
        <p:spPr>
          <a:xfrm>
            <a:off x="5527937" y="411750"/>
            <a:ext cx="1330063" cy="43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24"/>
          <p:cNvCxnSpPr/>
          <p:nvPr/>
        </p:nvCxnSpPr>
        <p:spPr>
          <a:xfrm>
            <a:off x="669638" y="1213650"/>
            <a:ext cx="402907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921"/>
              </a:srgbClr>
            </a:outerShdw>
          </a:effectLst>
        </p:spPr>
      </p:cxnSp>
      <p:pic>
        <p:nvPicPr>
          <p:cNvPr id="2" name="Imagen 6" descr="Texto&#10;&#10;Descripción generada automáticamente">
            <a:extLst>
              <a:ext uri="{FF2B5EF4-FFF2-40B4-BE49-F238E27FC236}">
                <a16:creationId xmlns:a16="http://schemas.microsoft.com/office/drawing/2014/main" id="{E97AF59A-2CC9-5EEC-AD35-527BBD348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5" y="4481761"/>
            <a:ext cx="1611746" cy="40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DCA3451-8655-A903-B2D7-6DCAAE74C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96" y="4325590"/>
            <a:ext cx="1696086" cy="6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0DC366AC-39CB-E85A-0F70-8B99331116DE}"/>
              </a:ext>
            </a:extLst>
          </p:cNvPr>
          <p:cNvGrpSpPr/>
          <p:nvPr/>
        </p:nvGrpSpPr>
        <p:grpSpPr>
          <a:xfrm>
            <a:off x="0" y="4394524"/>
            <a:ext cx="6858000" cy="756012"/>
            <a:chOff x="0" y="4394524"/>
            <a:chExt cx="6858000" cy="756012"/>
          </a:xfrm>
        </p:grpSpPr>
        <p:sp>
          <p:nvSpPr>
            <p:cNvPr id="151" name="Google Shape;151;p27"/>
            <p:cNvSpPr/>
            <p:nvPr/>
          </p:nvSpPr>
          <p:spPr>
            <a:xfrm>
              <a:off x="0" y="5078986"/>
              <a:ext cx="6858000" cy="71550"/>
            </a:xfrm>
            <a:prstGeom prst="rect">
              <a:avLst/>
            </a:prstGeom>
            <a:solidFill>
              <a:srgbClr val="242C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767">
                <a:buSzPts val="1400"/>
              </a:pPr>
              <a:endParaRPr sz="1050" dirty="0">
                <a:solidFill>
                  <a:srgbClr val="242C4F"/>
                </a:solidFill>
              </a:endParaRPr>
            </a:p>
          </p:txBody>
        </p:sp>
        <p:pic>
          <p:nvPicPr>
            <p:cNvPr id="3" name="Imagen 2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E766718C-7B9B-A802-2EAF-8F6B6750A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58" b="9975"/>
            <a:stretch/>
          </p:blipFill>
          <p:spPr>
            <a:xfrm>
              <a:off x="3710629" y="4434840"/>
              <a:ext cx="1836037" cy="554846"/>
            </a:xfrm>
            <a:prstGeom prst="rect">
              <a:avLst/>
            </a:prstGeom>
          </p:spPr>
        </p:pic>
        <p:pic>
          <p:nvPicPr>
            <p:cNvPr id="5" name="Imagen 4" descr="Texto, Logotipo&#10;&#10;Descripción generada automáticamente">
              <a:extLst>
                <a:ext uri="{FF2B5EF4-FFF2-40B4-BE49-F238E27FC236}">
                  <a16:creationId xmlns:a16="http://schemas.microsoft.com/office/drawing/2014/main" id="{84C0AAB9-B173-5E23-306D-0772B2B7D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46" y="4394524"/>
              <a:ext cx="1620001" cy="595162"/>
            </a:xfrm>
            <a:prstGeom prst="rect">
              <a:avLst/>
            </a:prstGeom>
          </p:spPr>
        </p:pic>
      </p:grpSp>
      <p:cxnSp>
        <p:nvCxnSpPr>
          <p:cNvPr id="2" name="Google Shape;105;p25">
            <a:extLst>
              <a:ext uri="{FF2B5EF4-FFF2-40B4-BE49-F238E27FC236}">
                <a16:creationId xmlns:a16="http://schemas.microsoft.com/office/drawing/2014/main" id="{4A1CDBA9-8A01-4CBC-8214-34E87A285E34}"/>
              </a:ext>
            </a:extLst>
          </p:cNvPr>
          <p:cNvCxnSpPr>
            <a:cxnSpLocks/>
          </p:cNvCxnSpPr>
          <p:nvPr/>
        </p:nvCxnSpPr>
        <p:spPr>
          <a:xfrm>
            <a:off x="378173" y="779884"/>
            <a:ext cx="5794027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Google Shape;106;p25">
            <a:extLst>
              <a:ext uri="{FF2B5EF4-FFF2-40B4-BE49-F238E27FC236}">
                <a16:creationId xmlns:a16="http://schemas.microsoft.com/office/drawing/2014/main" id="{57A81B1D-4F82-865A-7BEF-F00AF652C8F2}"/>
              </a:ext>
            </a:extLst>
          </p:cNvPr>
          <p:cNvSpPr txBox="1"/>
          <p:nvPr/>
        </p:nvSpPr>
        <p:spPr>
          <a:xfrm>
            <a:off x="378173" y="471994"/>
            <a:ext cx="5038248" cy="2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>
              <a:buSzPts val="1700"/>
            </a:pPr>
            <a:r>
              <a:rPr lang="es-ES" altLang="ko" sz="1600" b="1" dirty="0">
                <a:solidFill>
                  <a:srgbClr val="242C4F"/>
                </a:solidFill>
                <a:latin typeface="Lora"/>
                <a:sym typeface="Lora"/>
              </a:rPr>
              <a:t>Resultados de la encuesta </a:t>
            </a:r>
            <a:r>
              <a:rPr lang="es-ES" altLang="ko" sz="1600" b="1" dirty="0" err="1">
                <a:solidFill>
                  <a:srgbClr val="242C4F"/>
                </a:solidFill>
                <a:latin typeface="Lora"/>
                <a:sym typeface="Lora"/>
              </a:rPr>
              <a:t>on</a:t>
            </a:r>
            <a:r>
              <a:rPr lang="es-ES" altLang="ko" sz="1600" b="1" dirty="0">
                <a:solidFill>
                  <a:srgbClr val="242C4F"/>
                </a:solidFill>
                <a:latin typeface="Lora"/>
                <a:sym typeface="Lora"/>
              </a:rPr>
              <a:t> line (abril 2025)</a:t>
            </a:r>
            <a:endParaRPr lang="es-ES" sz="1600" b="1" dirty="0">
              <a:solidFill>
                <a:srgbClr val="242C4F"/>
              </a:solidFill>
              <a:latin typeface="Lora"/>
              <a:sym typeface="Lora"/>
            </a:endParaRPr>
          </a:p>
        </p:txBody>
      </p:sp>
      <p:sp>
        <p:nvSpPr>
          <p:cNvPr id="6" name="Google Shape;95;p25">
            <a:extLst>
              <a:ext uri="{FF2B5EF4-FFF2-40B4-BE49-F238E27FC236}">
                <a16:creationId xmlns:a16="http://schemas.microsoft.com/office/drawing/2014/main" id="{B4EF2114-A55B-1FCA-A0ED-BFB18D07F0BC}"/>
              </a:ext>
            </a:extLst>
          </p:cNvPr>
          <p:cNvSpPr/>
          <p:nvPr/>
        </p:nvSpPr>
        <p:spPr>
          <a:xfrm>
            <a:off x="291904" y="935960"/>
            <a:ext cx="6063175" cy="35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>
            <a:spAutoFit/>
          </a:bodyPr>
          <a:lstStyle/>
          <a:p>
            <a:pPr>
              <a:lnSpc>
                <a:spcPct val="114000"/>
              </a:lnSpc>
            </a:pPr>
            <a:r>
              <a:rPr lang="es-ES_tradn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encuesta se realizó durante el mes de abril y mayo (2025), de carácter autoadministrada y virtual.</a:t>
            </a:r>
          </a:p>
          <a:p>
            <a:pPr>
              <a:lnSpc>
                <a:spcPct val="114000"/>
              </a:lnSpc>
            </a:pPr>
            <a:endParaRPr lang="es-ES_tradnl" sz="1500" dirty="0">
              <a:solidFill>
                <a:schemeClr val="tx1">
                  <a:lumMod val="95000"/>
                  <a:lumOff val="5000"/>
                </a:schemeClr>
              </a:solidFill>
              <a:latin typeface="Lor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s-ES_tradn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 relevamiento está dirigido a los equipos directivos de las escuelas. En su gran mayoría, respondieron los/as directores o vicedirectores de las escuelas.</a:t>
            </a:r>
          </a:p>
          <a:p>
            <a:pPr>
              <a:lnSpc>
                <a:spcPct val="114000"/>
              </a:lnSpc>
            </a:pPr>
            <a:endParaRPr lang="es-ES_tradnl" sz="15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Lor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s-ES_tradnl" sz="1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recibieron 57 respuestas correspondientes a instituciones de ETP de la orientación “Agropecuaria” de la región NEA (Chaco, Corrientes, Formosa y Misiones) sobre un total de 83 escuelas</a:t>
            </a:r>
            <a:r>
              <a:rPr lang="es-ES_tradn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4000"/>
              </a:lnSpc>
            </a:pPr>
            <a:endParaRPr lang="es-ES_tradnl" sz="15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Lor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s-ES_tradn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55 de estas 57 instituciones respondieron que tienen vinculación con el sector socio productivo/comunitario/tecnológico.</a:t>
            </a:r>
            <a:endParaRPr lang="es-ES_tradnl" sz="15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2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8D1313A1-EB8D-96B8-995C-2A8FFED55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FACD569-FDDB-B7AA-52DB-F13FE40F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457" y="2254550"/>
            <a:ext cx="3698613" cy="2219168"/>
          </a:xfrm>
          <a:prstGeom prst="rect">
            <a:avLst/>
          </a:prstGeom>
        </p:spPr>
      </p:pic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33A3D872-78F9-80DD-7341-BA8980B708E8}"/>
              </a:ext>
            </a:extLst>
          </p:cNvPr>
          <p:cNvPicPr preferRelativeResize="0"/>
          <p:nvPr/>
        </p:nvPicPr>
        <p:blipFill rotWithShape="1">
          <a:blip r:embed="rId4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C75D7244-F944-A512-0131-B64CC4D39FCB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EA5E140-58EA-F4B6-3E96-129CA3EF3B34}"/>
              </a:ext>
            </a:extLst>
          </p:cNvPr>
          <p:cNvSpPr txBox="1"/>
          <p:nvPr/>
        </p:nvSpPr>
        <p:spPr>
          <a:xfrm>
            <a:off x="583913" y="4660936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8D8FDFB-1FE3-6345-69D3-3E40A73FFA43}"/>
              </a:ext>
            </a:extLst>
          </p:cNvPr>
          <p:cNvSpPr txBox="1"/>
          <p:nvPr/>
        </p:nvSpPr>
        <p:spPr>
          <a:xfrm>
            <a:off x="515703" y="314138"/>
            <a:ext cx="5547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Lora" pitchFamily="2" charset="0"/>
              </a:rPr>
              <a:t>Perfil del equipo directivo</a:t>
            </a:r>
            <a:endParaRPr lang="es-AR" dirty="0">
              <a:latin typeface="Lora" pitchFamily="2" charset="0"/>
            </a:endParaRPr>
          </a:p>
        </p:txBody>
      </p:sp>
      <p:cxnSp>
        <p:nvCxnSpPr>
          <p:cNvPr id="13" name="Google Shape;105;p25">
            <a:extLst>
              <a:ext uri="{FF2B5EF4-FFF2-40B4-BE49-F238E27FC236}">
                <a16:creationId xmlns:a16="http://schemas.microsoft.com/office/drawing/2014/main" id="{BAB7C55B-B280-E6FB-9959-F8BFD5D08988}"/>
              </a:ext>
            </a:extLst>
          </p:cNvPr>
          <p:cNvCxnSpPr>
            <a:cxnSpLocks/>
          </p:cNvCxnSpPr>
          <p:nvPr/>
        </p:nvCxnSpPr>
        <p:spPr>
          <a:xfrm>
            <a:off x="583913" y="610563"/>
            <a:ext cx="4877028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FA5D41C2-D286-6D6E-FBDE-BF9B54700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" y="809133"/>
            <a:ext cx="3496621" cy="20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F803BAB4-D7D5-9346-1BC8-ED0F781C6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385975E7-DAE7-8AAA-70DF-C1DA042FC729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1B677AA7-E280-F85D-05CD-D8C7CBAB1FE5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03B170-55EF-1DC7-BD1E-87F0CEFE8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00" y="202440"/>
            <a:ext cx="6356393" cy="45407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5EFA78E-456C-F983-EC80-97207A23BF38}"/>
              </a:ext>
            </a:extLst>
          </p:cNvPr>
          <p:cNvSpPr txBox="1"/>
          <p:nvPr/>
        </p:nvSpPr>
        <p:spPr>
          <a:xfrm>
            <a:off x="481172" y="4743198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</p:spTree>
    <p:extLst>
      <p:ext uri="{BB962C8B-B14F-4D97-AF65-F5344CB8AC3E}">
        <p14:creationId xmlns:p14="http://schemas.microsoft.com/office/powerpoint/2010/main" val="125503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CFF55A52-49B7-7B17-3060-E60539DF1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539C8DAD-207D-FABC-B6E6-C3E89642E435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4A3FFF9C-86B0-D231-0576-7D0BB83B6555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00A2C3-9A28-1746-D4FE-1E7515595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95" y="736091"/>
            <a:ext cx="5974081" cy="37719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066DE6-06F8-E60B-DEAE-41EA1B3FB74F}"/>
              </a:ext>
            </a:extLst>
          </p:cNvPr>
          <p:cNvSpPr txBox="1"/>
          <p:nvPr/>
        </p:nvSpPr>
        <p:spPr>
          <a:xfrm>
            <a:off x="460624" y="4678072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</p:spTree>
    <p:extLst>
      <p:ext uri="{BB962C8B-B14F-4D97-AF65-F5344CB8AC3E}">
        <p14:creationId xmlns:p14="http://schemas.microsoft.com/office/powerpoint/2010/main" val="329822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3809F39F-2F1C-EE86-5EDB-8379126E4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EDC3BBF2-BAA4-A873-EF14-5A278E43F91F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4B648E44-5121-E1B1-7B3C-19AAC4DF5995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7908C2-A66C-A569-68A6-97B8BA0C7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3" y="539426"/>
            <a:ext cx="5793344" cy="37089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026CECE-7C9A-ACA6-AE92-21C10356713A}"/>
              </a:ext>
            </a:extLst>
          </p:cNvPr>
          <p:cNvSpPr txBox="1"/>
          <p:nvPr/>
        </p:nvSpPr>
        <p:spPr>
          <a:xfrm>
            <a:off x="378430" y="4627782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</p:spTree>
    <p:extLst>
      <p:ext uri="{BB962C8B-B14F-4D97-AF65-F5344CB8AC3E}">
        <p14:creationId xmlns:p14="http://schemas.microsoft.com/office/powerpoint/2010/main" val="352279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C8C7F50E-2718-5B3A-5C20-A1F31DFA3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C2C449EE-AFFF-E287-50E2-6CD540C2FBD5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8EE12359-7E8F-452A-7448-CEFB7336F981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C0E478-24AF-3A01-C058-ACA3AA2A7D14}"/>
              </a:ext>
            </a:extLst>
          </p:cNvPr>
          <p:cNvSpPr txBox="1"/>
          <p:nvPr/>
        </p:nvSpPr>
        <p:spPr>
          <a:xfrm>
            <a:off x="491445" y="4627782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CF4AB7-4A0B-BDF0-6F94-73926CC55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31" y="736091"/>
            <a:ext cx="5735479" cy="32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1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872AF90A-82FC-E007-95DB-C59B7CAA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E215D3C7-4FC3-0D57-DD24-5C8EAB5A1837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44C29DB8-FCC5-52DC-59BF-D871CC3918B0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DB77D6-3109-8E75-DDD0-38EB46FCB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05" y="177539"/>
            <a:ext cx="6005105" cy="44445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4129C0E-A311-C147-75B0-77B7555695BD}"/>
              </a:ext>
            </a:extLst>
          </p:cNvPr>
          <p:cNvSpPr txBox="1"/>
          <p:nvPr/>
        </p:nvSpPr>
        <p:spPr>
          <a:xfrm>
            <a:off x="419526" y="4735129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</p:spTree>
    <p:extLst>
      <p:ext uri="{BB962C8B-B14F-4D97-AF65-F5344CB8AC3E}">
        <p14:creationId xmlns:p14="http://schemas.microsoft.com/office/powerpoint/2010/main" val="3655612670"/>
      </p:ext>
    </p:extLst>
  </p:cSld>
  <p:clrMapOvr>
    <a:masterClrMapping/>
  </p:clrMapOvr>
</p:sld>
</file>

<file path=ppt/theme/theme1.xml><?xml version="1.0" encoding="utf-8"?>
<a:theme xmlns:a="http://schemas.openxmlformats.org/drawingml/2006/main" name="PPT BASE MINISTERI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797</Words>
  <Application>Microsoft Office PowerPoint</Application>
  <PresentationFormat>Custom</PresentationFormat>
  <Paragraphs>41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PPT BASE MINISTERIOS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Alvarez</dc:creator>
  <cp:lastModifiedBy>Ana Rapoport</cp:lastModifiedBy>
  <cp:revision>68</cp:revision>
  <dcterms:modified xsi:type="dcterms:W3CDTF">2025-05-14T17:05:31Z</dcterms:modified>
</cp:coreProperties>
</file>