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308" r:id="rId5"/>
    <p:sldId id="325" r:id="rId6"/>
    <p:sldId id="326" r:id="rId7"/>
    <p:sldId id="327" r:id="rId8"/>
    <p:sldId id="328" r:id="rId9"/>
    <p:sldId id="331" r:id="rId10"/>
    <p:sldId id="329" r:id="rId11"/>
    <p:sldId id="279" r:id="rId12"/>
  </p:sldIdLst>
  <p:sldSz cx="6858000" cy="5143500"/>
  <p:notesSz cx="6858000" cy="9144000"/>
  <p:embeddedFontLst>
    <p:embeddedFont>
      <p:font typeface="Lora" pitchFamily="2" charset="0"/>
      <p:regular r:id="rId14"/>
      <p:bold r:id="rId15"/>
      <p:italic r:id="rId16"/>
      <p:boldItalic r:id="rId17"/>
    </p:embeddedFont>
    <p:embeddedFont>
      <p:font typeface="Lora Medium" pitchFamily="2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25" userDrawn="1">
          <p15:clr>
            <a:srgbClr val="747775"/>
          </p15:clr>
        </p15:guide>
        <p15:guide id="4" orient="horz" pos="479" userDrawn="1">
          <p15:clr>
            <a:srgbClr val="747775"/>
          </p15:clr>
        </p15:guide>
        <p15:guide id="5" orient="horz" pos="395" userDrawn="1">
          <p15:clr>
            <a:srgbClr val="747775"/>
          </p15:clr>
        </p15:guide>
        <p15:guide id="6" pos="3107" userDrawn="1">
          <p15:clr>
            <a:srgbClr val="747775"/>
          </p15:clr>
        </p15:guide>
        <p15:guide id="7" orient="horz" pos="3058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19E1E-D9EB-E3C7-36DE-2DE7DB95F793}" name="Valeria De Bortoli" initials="VD" userId="S::valeria.debortoli@educacion.gob.ar::d382a1e9-9356-421e-997e-201c77c541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5A"/>
    <a:srgbClr val="9966FF"/>
    <a:srgbClr val="45658D"/>
    <a:srgbClr val="5B9BD5"/>
    <a:srgbClr val="242C4F"/>
    <a:srgbClr val="FFC000"/>
    <a:srgbClr val="E7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8" autoAdjust="0"/>
  </p:normalViewPr>
  <p:slideViewPr>
    <p:cSldViewPr snapToGrid="0">
      <p:cViewPr varScale="1">
        <p:scale>
          <a:sx n="83" d="100"/>
          <a:sy n="83" d="100"/>
        </p:scale>
        <p:origin x="1968" y="67"/>
      </p:cViewPr>
      <p:guideLst>
        <p:guide orient="horz" pos="1620"/>
        <p:guide pos="2160"/>
        <p:guide pos="425"/>
        <p:guide orient="horz" pos="479"/>
        <p:guide orient="horz" pos="395"/>
        <p:guide pos="3107"/>
        <p:guide orient="horz"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10.90.90.21\ui\UIE\AGRO%202025\Presentaciones\Resultados%20Centr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90.90.21\ui\UIE\AGRO%202025\Presentaciones\Resultados%20Cent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90.90.21\ui\UIE\AGRO%202025\Presentaciones\Resultados%20Cent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90.90.21\ui\UIE\AGRO%202025\Presentaciones\Resultados%20Centr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90.90.21\ui\UIE\AGRO%202025\Presentaciones\Resultados%20Centr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10.90.90.21\ui\UIE\AGRO%202025\Presentaciones\Resultados%20Centr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10.90.90.21\ui\UIE\AGRO%202025\Presentaciones\Resultados%20Cen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Equipo directivo por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1407303219915674"/>
          <c:y val="0.1406248244464868"/>
          <c:w val="0.47748123506190071"/>
          <c:h val="0.69465468046634338"/>
        </c:manualLayout>
      </c:layout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823219065266626"/>
          <c:y val="0.83070397640945992"/>
          <c:w val="0.47736206595590408"/>
          <c:h val="0.148621639869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0" dirty="0"/>
              <a:t>Equipo directivo por género</a:t>
            </a:r>
          </a:p>
        </c:rich>
      </c:tx>
      <c:layout>
        <c:manualLayout>
          <c:xMode val="edge"/>
          <c:yMode val="edge"/>
          <c:x val="0.17865266841644795"/>
          <c:y val="2.1035725121045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9578499562554683"/>
          <c:y val="8.1928628158774996E-2"/>
          <c:w val="0.40287467191601051"/>
          <c:h val="0.6714577865266842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852318460192475"/>
          <c:y val="0.22848524283149693"/>
          <c:w val="0.19147681539807526"/>
          <c:h val="0.33528406096605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Género del director/a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0-4734-8B33-52E8557BB9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0-4734-8B33-52E8557BB9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'Tablas y Graficos'!$B$3:$C$3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'Tablas y Graficos'!$B$4:$C$4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0-4734-8B33-52E8557BB98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Edad del director/a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00-4D8C-947B-734BE949744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00-4D8C-947B-734BE9497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'Tablas y Graficos'!$B$8:$C$8</c:f>
              <c:strCache>
                <c:ptCount val="2"/>
                <c:pt idx="0">
                  <c:v>25 a 49 años</c:v>
                </c:pt>
                <c:pt idx="1">
                  <c:v>50 años o más</c:v>
                </c:pt>
              </c:strCache>
            </c:strRef>
          </c:cat>
          <c:val>
            <c:numRef>
              <c:f>'Tablas y Graficos'!$B$9:$C$9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00-4D8C-947B-734BE949744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Organizaciones con las que se vinculan las escuelas agropecuarias </a:t>
            </a:r>
          </a:p>
        </c:rich>
      </c:tx>
      <c:layout>
        <c:manualLayout>
          <c:xMode val="edge"/>
          <c:yMode val="edge"/>
          <c:x val="0.135020396581999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'Tablas y Graficos'!$C$13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Graficos'!$B$14:$B$31</c:f>
              <c:strCache>
                <c:ptCount val="18"/>
                <c:pt idx="0">
                  <c:v>Cámaras empresariales</c:v>
                </c:pt>
                <c:pt idx="1">
                  <c:v>Otros institutos de investigación</c:v>
                </c:pt>
                <c:pt idx="2">
                  <c:v>Sindicatos</c:v>
                </c:pt>
                <c:pt idx="3">
                  <c:v>Consejos profesionales</c:v>
                </c:pt>
                <c:pt idx="4">
                  <c:v>Escuelas técnicas agropecuarias</c:v>
                </c:pt>
                <c:pt idx="5">
                  <c:v>Organizaciones de la sociedad civil</c:v>
                </c:pt>
                <c:pt idx="6">
                  <c:v>Empresas agrobioindustriales</c:v>
                </c:pt>
                <c:pt idx="7">
                  <c:v>Escuelas técnicas de otra orientación</c:v>
                </c:pt>
                <c:pt idx="8">
                  <c:v>Cooperativas</c:v>
                </c:pt>
                <c:pt idx="9">
                  <c:v>Empresas prestadoras de servicios agropecuarios</c:v>
                </c:pt>
                <c:pt idx="10">
                  <c:v>Productores agropecuarios de mediana y gran escala</c:v>
                </c:pt>
                <c:pt idx="11">
                  <c:v>Universidades</c:v>
                </c:pt>
                <c:pt idx="12">
                  <c:v>Insituciones educativas de otro nivel y/o modalidad (no universitarias)</c:v>
                </c:pt>
                <c:pt idx="13">
                  <c:v>Productores agropecuarios de pequeña escala</c:v>
                </c:pt>
                <c:pt idx="14">
                  <c:v>Productores agropecuarios de familias de estudiantes</c:v>
                </c:pt>
                <c:pt idx="15">
                  <c:v>INTA</c:v>
                </c:pt>
                <c:pt idx="16">
                  <c:v>Organismos públicos</c:v>
                </c:pt>
                <c:pt idx="17">
                  <c:v>INTI</c:v>
                </c:pt>
              </c:strCache>
            </c:strRef>
          </c:cat>
          <c:val>
            <c:numRef>
              <c:f>'Tablas y Graficos'!$C$14:$C$31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12</c:v>
                </c:pt>
                <c:pt idx="3">
                  <c:v>13</c:v>
                </c:pt>
                <c:pt idx="4">
                  <c:v>24</c:v>
                </c:pt>
                <c:pt idx="5">
                  <c:v>28</c:v>
                </c:pt>
                <c:pt idx="6">
                  <c:v>31</c:v>
                </c:pt>
                <c:pt idx="7">
                  <c:v>43</c:v>
                </c:pt>
                <c:pt idx="8">
                  <c:v>45</c:v>
                </c:pt>
                <c:pt idx="9">
                  <c:v>59</c:v>
                </c:pt>
                <c:pt idx="10">
                  <c:v>60</c:v>
                </c:pt>
                <c:pt idx="11">
                  <c:v>62</c:v>
                </c:pt>
                <c:pt idx="12">
                  <c:v>64</c:v>
                </c:pt>
                <c:pt idx="13">
                  <c:v>76</c:v>
                </c:pt>
                <c:pt idx="14">
                  <c:v>77</c:v>
                </c:pt>
                <c:pt idx="15">
                  <c:v>86</c:v>
                </c:pt>
                <c:pt idx="16">
                  <c:v>89</c:v>
                </c:pt>
                <c:pt idx="1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B-4F6A-920C-6BADB39E9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72944"/>
        <c:axId val="2102830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'Tablas y Graficos'!$D$13</c15:sqref>
                        </c15:formulaRef>
                      </c:ext>
                    </c:extLst>
                    <c:strCache>
                      <c:ptCount val="1"/>
                      <c:pt idx="0">
                        <c:v>No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'Tablas y Graficos'!$B$14:$B$31</c15:sqref>
                        </c15:formulaRef>
                      </c:ext>
                    </c:extLst>
                    <c:strCache>
                      <c:ptCount val="18"/>
                      <c:pt idx="0">
                        <c:v>Cámaras empresariales</c:v>
                      </c:pt>
                      <c:pt idx="1">
                        <c:v>Otros institutos de investigación</c:v>
                      </c:pt>
                      <c:pt idx="2">
                        <c:v>Sindicatos</c:v>
                      </c:pt>
                      <c:pt idx="3">
                        <c:v>Consejos profesionales</c:v>
                      </c:pt>
                      <c:pt idx="4">
                        <c:v>Escuelas técnicas agropecuarias</c:v>
                      </c:pt>
                      <c:pt idx="5">
                        <c:v>Organizaciones de la sociedad civil</c:v>
                      </c:pt>
                      <c:pt idx="6">
                        <c:v>Empresas agrobioindustriales</c:v>
                      </c:pt>
                      <c:pt idx="7">
                        <c:v>Escuelas técnicas de otra orientación</c:v>
                      </c:pt>
                      <c:pt idx="8">
                        <c:v>Cooperativas</c:v>
                      </c:pt>
                      <c:pt idx="9">
                        <c:v>Empresas prestadoras de servicios agropecuarios</c:v>
                      </c:pt>
                      <c:pt idx="10">
                        <c:v>Productores agropecuarios de mediana y gran escala</c:v>
                      </c:pt>
                      <c:pt idx="11">
                        <c:v>Universidades</c:v>
                      </c:pt>
                      <c:pt idx="12">
                        <c:v>Insituciones educativas de otro nivel y/o modalidad (no universitarias)</c:v>
                      </c:pt>
                      <c:pt idx="13">
                        <c:v>Productores agropecuarios de pequeña escala</c:v>
                      </c:pt>
                      <c:pt idx="14">
                        <c:v>Productores agropecuarios de familias de estudiantes</c:v>
                      </c:pt>
                      <c:pt idx="15">
                        <c:v>INTA</c:v>
                      </c:pt>
                      <c:pt idx="16">
                        <c:v>Organismos públicos</c:v>
                      </c:pt>
                      <c:pt idx="17">
                        <c:v>INTI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'Tablas y Graficos'!$D$14:$D$31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90</c:v>
                      </c:pt>
                      <c:pt idx="1">
                        <c:v>90</c:v>
                      </c:pt>
                      <c:pt idx="2">
                        <c:v>87</c:v>
                      </c:pt>
                      <c:pt idx="3">
                        <c:v>86</c:v>
                      </c:pt>
                      <c:pt idx="4">
                        <c:v>75</c:v>
                      </c:pt>
                      <c:pt idx="5">
                        <c:v>71</c:v>
                      </c:pt>
                      <c:pt idx="6">
                        <c:v>68</c:v>
                      </c:pt>
                      <c:pt idx="7">
                        <c:v>56</c:v>
                      </c:pt>
                      <c:pt idx="8">
                        <c:v>54</c:v>
                      </c:pt>
                      <c:pt idx="9">
                        <c:v>40</c:v>
                      </c:pt>
                      <c:pt idx="10">
                        <c:v>39</c:v>
                      </c:pt>
                      <c:pt idx="11">
                        <c:v>37</c:v>
                      </c:pt>
                      <c:pt idx="12">
                        <c:v>35</c:v>
                      </c:pt>
                      <c:pt idx="13">
                        <c:v>23</c:v>
                      </c:pt>
                      <c:pt idx="14">
                        <c:v>22</c:v>
                      </c:pt>
                      <c:pt idx="15">
                        <c:v>13</c:v>
                      </c:pt>
                      <c:pt idx="16">
                        <c:v>10</c:v>
                      </c:pt>
                      <c:pt idx="17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87B-4F6A-920C-6BADB39E9D87}"/>
                  </c:ext>
                </c:extLst>
              </c15:ser>
            </c15:filteredBarSeries>
          </c:ext>
        </c:extLst>
      </c:barChart>
      <c:catAx>
        <c:axId val="21027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0283024"/>
        <c:crosses val="autoZero"/>
        <c:auto val="1"/>
        <c:lblAlgn val="ctr"/>
        <c:lblOffset val="100"/>
        <c:noMultiLvlLbl val="0"/>
      </c:catAx>
      <c:valAx>
        <c:axId val="2102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027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¿Qué tipo de actividades realizan?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'Tablas y Graficos'!$C$35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Graficos'!$B$36:$B$41</c:f>
              <c:strCache>
                <c:ptCount val="6"/>
                <c:pt idx="0">
                  <c:v>Prácticas educativas ocasionales</c:v>
                </c:pt>
                <c:pt idx="1">
                  <c:v>Actividades de formación y actualización de saberes</c:v>
                </c:pt>
                <c:pt idx="2">
                  <c:v>Ferias de ciencias</c:v>
                </c:pt>
                <c:pt idx="3">
                  <c:v>Competencias de saberes</c:v>
                </c:pt>
                <c:pt idx="4">
                  <c:v>Proyectos de crédito fiscal</c:v>
                </c:pt>
                <c:pt idx="5">
                  <c:v>Visitas para conocer los espacios de trabajo</c:v>
                </c:pt>
              </c:strCache>
            </c:strRef>
          </c:cat>
          <c:val>
            <c:numRef>
              <c:f>'Tablas y Graficos'!$C$36:$C$41</c:f>
              <c:numCache>
                <c:formatCode>General</c:formatCode>
                <c:ptCount val="6"/>
                <c:pt idx="0">
                  <c:v>88</c:v>
                </c:pt>
                <c:pt idx="1">
                  <c:v>84</c:v>
                </c:pt>
                <c:pt idx="2">
                  <c:v>69</c:v>
                </c:pt>
                <c:pt idx="3">
                  <c:v>63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5-4949-B192-4B386CA09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268624"/>
        <c:axId val="2102907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'Tablas y Graficos'!$D$35</c15:sqref>
                        </c15:formulaRef>
                      </c:ext>
                    </c:extLst>
                    <c:strCache>
                      <c:ptCount val="1"/>
                      <c:pt idx="0">
                        <c:v>No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'Tablas y Graficos'!$B$36:$B$41</c15:sqref>
                        </c15:formulaRef>
                      </c:ext>
                    </c:extLst>
                    <c:strCache>
                      <c:ptCount val="6"/>
                      <c:pt idx="0">
                        <c:v>Prácticas educativas ocasionales</c:v>
                      </c:pt>
                      <c:pt idx="1">
                        <c:v>Actividades de formación y actualización de saberes</c:v>
                      </c:pt>
                      <c:pt idx="2">
                        <c:v>Ferias de ciencias</c:v>
                      </c:pt>
                      <c:pt idx="3">
                        <c:v>Competencias de saberes</c:v>
                      </c:pt>
                      <c:pt idx="4">
                        <c:v>Proyectos de crédito fiscal</c:v>
                      </c:pt>
                      <c:pt idx="5">
                        <c:v>Visitas para conocer los espacios de trabajo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'Tablas y Graficos'!$D$36:$D$41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11</c:v>
                      </c:pt>
                      <c:pt idx="1">
                        <c:v>15</c:v>
                      </c:pt>
                      <c:pt idx="2">
                        <c:v>30</c:v>
                      </c:pt>
                      <c:pt idx="3">
                        <c:v>36</c:v>
                      </c:pt>
                      <c:pt idx="4">
                        <c:v>79</c:v>
                      </c:pt>
                      <c:pt idx="5">
                        <c:v>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5D5-4949-B192-4B386CA094C0}"/>
                  </c:ext>
                </c:extLst>
              </c15:ser>
            </c15:filteredBarSeries>
          </c:ext>
        </c:extLst>
      </c:barChart>
      <c:catAx>
        <c:axId val="21026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0290704"/>
        <c:crosses val="autoZero"/>
        <c:auto val="1"/>
        <c:lblAlgn val="ctr"/>
        <c:lblOffset val="100"/>
        <c:noMultiLvlLbl val="0"/>
      </c:catAx>
      <c:valAx>
        <c:axId val="21029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026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 dirty="0"/>
              <a:t>Destinatarios de las actividades que realizan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Graficos'!$C$47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200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Graficos'!$B$48:$B$50</c:f>
              <c:strCache>
                <c:ptCount val="3"/>
                <c:pt idx="0">
                  <c:v>Estudiantes de primer ciclo</c:v>
                </c:pt>
                <c:pt idx="1">
                  <c:v>Estudiantes de segundo ciclo</c:v>
                </c:pt>
                <c:pt idx="2">
                  <c:v>Estudiantes que realizan prácticas profesionalizantes</c:v>
                </c:pt>
              </c:strCache>
            </c:strRef>
          </c:cat>
          <c:val>
            <c:numRef>
              <c:f>'Tablas y Graficos'!$C$48:$C$50</c:f>
              <c:numCache>
                <c:formatCode>General</c:formatCode>
                <c:ptCount val="3"/>
                <c:pt idx="0">
                  <c:v>71</c:v>
                </c:pt>
                <c:pt idx="1">
                  <c:v>94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E-4CB5-9107-024B4EA569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4665679"/>
        <c:axId val="170466615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'Tablas y Graficos'!$D$47</c15:sqref>
                        </c15:formulaRef>
                      </c:ext>
                    </c:extLst>
                    <c:strCache>
                      <c:ptCount val="1"/>
                      <c:pt idx="0">
                        <c:v>No</c:v>
                      </c:pt>
                    </c:strCache>
                  </c:strRef>
                </c:tx>
                <c:spPr>
                  <a:solidFill>
                    <a:schemeClr val="accent5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'Tablas y Graficos'!$B$48:$B$50</c15:sqref>
                        </c15:formulaRef>
                      </c:ext>
                    </c:extLst>
                    <c:strCache>
                      <c:ptCount val="3"/>
                      <c:pt idx="0">
                        <c:v>Estudiantes de primer ciclo</c:v>
                      </c:pt>
                      <c:pt idx="1">
                        <c:v>Estudiantes de segundo ciclo</c:v>
                      </c:pt>
                      <c:pt idx="2">
                        <c:v>Estudiantes que realizan prácticas profesionalizantes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'Tablas y Graficos'!$D$48:$D$50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28</c:v>
                      </c:pt>
                      <c:pt idx="1">
                        <c:v>5</c:v>
                      </c:pt>
                      <c:pt idx="2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27E-4CB5-9107-024B4EA569FA}"/>
                  </c:ext>
                </c:extLst>
              </c15:ser>
            </c15:filteredBarSeries>
          </c:ext>
        </c:extLst>
      </c:barChart>
      <c:catAx>
        <c:axId val="170466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4666159"/>
        <c:crosses val="autoZero"/>
        <c:auto val="1"/>
        <c:lblAlgn val="ctr"/>
        <c:lblOffset val="100"/>
        <c:noMultiLvlLbl val="0"/>
      </c:catAx>
      <c:valAx>
        <c:axId val="170466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466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Nivel de contribución de la vinculación con el sector </a:t>
            </a:r>
            <a:r>
              <a:rPr lang="es-AR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socioproductivo</a:t>
            </a:r>
            <a:endParaRPr lang="es-AR" sz="14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37967307195408873"/>
          <c:y val="0.14958125647138146"/>
          <c:w val="0.36796553928168307"/>
          <c:h val="0.77322686359120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'Tablas y Graficos'!$C$54</c:f>
              <c:strCache>
                <c:ptCount val="1"/>
                <c:pt idx="0">
                  <c:v>Contribuye de forma limitada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Graficos'!$B$55:$B$57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'Tablas y Graficos'!$C$55:$C$57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D-4554-8621-B6C3361B113C}"/>
            </c:ext>
          </c:extLst>
        </c:ser>
        <c:ser>
          <c:idx val="1"/>
          <c:order val="1"/>
          <c:tx>
            <c:strRef>
              <c:f>'Tablas y Graficos'!$D$54</c:f>
              <c:strCache>
                <c:ptCount val="1"/>
                <c:pt idx="0">
                  <c:v>Contribuye de forma moderada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Graficos'!$B$55:$B$57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'Tablas y Graficos'!$D$55:$D$57</c:f>
              <c:numCache>
                <c:formatCode>General</c:formatCode>
                <c:ptCount val="3"/>
                <c:pt idx="0">
                  <c:v>40</c:v>
                </c:pt>
                <c:pt idx="1">
                  <c:v>29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D-4554-8621-B6C3361B113C}"/>
            </c:ext>
          </c:extLst>
        </c:ser>
        <c:ser>
          <c:idx val="2"/>
          <c:order val="2"/>
          <c:tx>
            <c:strRef>
              <c:f>'Tablas y Graficos'!$E$54</c:f>
              <c:strCache>
                <c:ptCount val="1"/>
                <c:pt idx="0">
                  <c:v>Contribuye significativamente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Graficos'!$B$55:$B$57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'Tablas y Graficos'!$E$55:$E$57</c:f>
              <c:numCache>
                <c:formatCode>General</c:formatCode>
                <c:ptCount val="3"/>
                <c:pt idx="0">
                  <c:v>43</c:v>
                </c:pt>
                <c:pt idx="1">
                  <c:v>57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D-4554-8621-B6C3361B113C}"/>
            </c:ext>
          </c:extLst>
        </c:ser>
        <c:ser>
          <c:idx val="3"/>
          <c:order val="3"/>
          <c:tx>
            <c:strRef>
              <c:f>'Tablas y Graficos'!$F$54</c:f>
              <c:strCache>
                <c:ptCount val="1"/>
                <c:pt idx="0">
                  <c:v>No contribuye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Graficos'!$B$55:$B$57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'Tablas y Graficos'!$F$55:$F$57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ED-4554-8621-B6C3361B1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8325151"/>
        <c:axId val="1338327551"/>
      </c:barChart>
      <c:catAx>
        <c:axId val="133832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38327551"/>
        <c:crosses val="autoZero"/>
        <c:auto val="1"/>
        <c:lblAlgn val="ctr"/>
        <c:lblOffset val="100"/>
        <c:noMultiLvlLbl val="0"/>
      </c:catAx>
      <c:valAx>
        <c:axId val="133832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3832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5211673670325"/>
          <c:y val="0.31129885140504227"/>
          <c:w val="0.22030612106129221"/>
          <c:h val="0.48165282092032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/>
              <a:t>Limitaciones</a:t>
            </a:r>
            <a:r>
              <a:rPr lang="es-AR" sz="1600" b="1" baseline="0" dirty="0"/>
              <a:t> para la vinculación de las escuelas con el sector socio-productivo</a:t>
            </a:r>
            <a:endParaRPr lang="es-A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y Graficos'!$B$75:$B$79</c:f>
              <c:strCache>
                <c:ptCount val="5"/>
                <c:pt idx="0">
                  <c:v>Falta de recursos económicos</c:v>
                </c:pt>
                <c:pt idx="1">
                  <c:v>Falta de personal</c:v>
                </c:pt>
                <c:pt idx="2">
                  <c:v>Dificutades burocráticas</c:v>
                </c:pt>
                <c:pt idx="3">
                  <c:v>No encuentro limitaciones ni dificultades</c:v>
                </c:pt>
                <c:pt idx="4">
                  <c:v>Baja valoración de la comunidad educativa</c:v>
                </c:pt>
              </c:strCache>
            </c:strRef>
          </c:cat>
          <c:val>
            <c:numRef>
              <c:f>'Tablas y Graficos'!$C$75:$C$79</c:f>
              <c:numCache>
                <c:formatCode>General</c:formatCode>
                <c:ptCount val="5"/>
                <c:pt idx="0">
                  <c:v>63</c:v>
                </c:pt>
                <c:pt idx="1">
                  <c:v>30</c:v>
                </c:pt>
                <c:pt idx="2">
                  <c:v>34</c:v>
                </c:pt>
                <c:pt idx="3">
                  <c:v>19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1-4052-961F-3D586C249D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2244879"/>
        <c:axId val="1232246319"/>
      </c:barChart>
      <c:catAx>
        <c:axId val="123224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32246319"/>
        <c:crosses val="autoZero"/>
        <c:auto val="1"/>
        <c:lblAlgn val="ctr"/>
        <c:lblOffset val="100"/>
        <c:noMultiLvlLbl val="0"/>
      </c:catAx>
      <c:valAx>
        <c:axId val="123224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3224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9" name="Google Shape;1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Buenas tardes a todos y todas, Desde la unidad de información y estadísticas del INET, los saludamos y esperamos que estén pasando una buena jornada de trabajo. Vamos a presentarles algunos datos de la encuesta 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line que estuvieron completando estos días previos a esta jornada. Desde ya, les agradecemos mucho tomarse el tiempo para completar esta encuesta y esperamos que los datos sirvan como “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disparadadores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para conversar sobre los temas que propone este Congreso.</a:t>
            </a: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recibieron 57 respuestas (de 83 instituciones enviadas) correspondientes a instituciones de ETP de la orientación “Agropecuaria” de la región NEA (Chaco, Corrientes, Formosa y Misiones)</a:t>
            </a: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s-ES_tradnl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55 de estas 57 instituciones respondieron que tienen vinculación con el sector socio productivo/comunitario/tecnológico</a:t>
            </a: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458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74149479-0831-C81B-06C7-BED01CB7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18984206-C3C7-5BE2-DB21-60E9698D6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cuanto al perfil de los equipos directivos, se observa que las mujeres representan al 74%, porcentaje similar a la matricula femenina de las estudiantes de ETP. En cuanto a la composición por edad, se observa una mayoría (55%) con directivos menores de 50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8BD4EBD4-4365-EE8B-25E1-0BFCC52E1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20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4120DE13-5649-0FEA-777E-6FF4426D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2B2E8CE-DD8A-60DC-B1FB-7745EA2B7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Aquí se observa que las instituciones se vinculan con varias organismos o instituciones, en mayor medida con el INTA, organismos públicos y pequeños productores familiares de los estudiantes de la especialidad agropecuaria. En menor medida, los organismos con menor vinculación son los sindicatos, consejos profesionales, INTI y Cámaras empresariales.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445BE66D-5233-9D58-B7FA-D6ADA1B28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007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A62C87DA-5D05-2D3A-7829-6E90FE7C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E66663F8-030E-A017-246A-DFD6C11B14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DC2BEB24-C415-FABB-1756-469F8C6EC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477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1331079A-5205-52DD-B253-37047BC6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9D9FE094-F286-667C-0858-DE42CA24C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3F7E4603-0886-6661-D6A9-6183A619E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708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67F894B-2806-B337-54F2-27B377AE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6B06AC6A-32DF-EA25-7D5F-BB25AB3D9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relación a como impacta la vinculación con los ejes que aquí se van a trabajar: innovación tecnológica, innovación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pedagica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innovación de la gestión administrativa/escolar, se les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consultó sobre el aporte que brinda la vinculación con el sector socio productivo, y la mayoría de las respuestas son favorables, (barras verdes y naranjas, “contribuye significativamente y moderadamente”, en los tres ejes: en términos de innovación tecnológica, pedagógica, y en cuanto a la gestión institucional.)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13B1D395-CC72-E03D-42FA-E58B78017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165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E2D5C94-648D-5354-7C26-EEAA7E5D0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D7FDE68-F8F2-426E-6D66-71553865F6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C62ADE2E-0592-BF6F-A2A1-CF4C779C0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1714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285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fietp@educacion.gob.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/>
        </p:nvSpPr>
        <p:spPr>
          <a:xfrm>
            <a:off x="1628775" y="3655026"/>
            <a:ext cx="360045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100"/>
            </a:pPr>
            <a:r>
              <a:rPr lang="es-ES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octubre</a:t>
            </a:r>
            <a:r>
              <a:rPr lang="ko" altLang="es-AR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  <a:endParaRPr sz="900" dirty="0">
              <a:solidFill>
                <a:schemeClr val="accent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89210BC-7C47-9CCA-3C37-514B367C437A}"/>
              </a:ext>
            </a:extLst>
          </p:cNvPr>
          <p:cNvGrpSpPr/>
          <p:nvPr/>
        </p:nvGrpSpPr>
        <p:grpSpPr>
          <a:xfrm>
            <a:off x="389060" y="1545719"/>
            <a:ext cx="6079881" cy="2052063"/>
            <a:chOff x="389060" y="1217933"/>
            <a:chExt cx="6079881" cy="2052063"/>
          </a:xfrm>
        </p:grpSpPr>
        <p:sp>
          <p:nvSpPr>
            <p:cNvPr id="75" name="Google Shape;75;p23"/>
            <p:cNvSpPr txBox="1"/>
            <p:nvPr/>
          </p:nvSpPr>
          <p:spPr>
            <a:xfrm>
              <a:off x="389060" y="2571751"/>
              <a:ext cx="6079881" cy="698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altLang="ko" sz="2100" b="1" dirty="0">
                  <a:solidFill>
                    <a:schemeClr val="lt1"/>
                  </a:solidFill>
                  <a:latin typeface="Lora"/>
                  <a:sym typeface="Lora"/>
                </a:rPr>
                <a:t>Instituto Nacional de</a:t>
              </a:r>
            </a:p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sz="2100" b="1" dirty="0">
                  <a:solidFill>
                    <a:schemeClr val="lt1"/>
                  </a:solidFill>
                  <a:latin typeface="Lora"/>
                  <a:sym typeface="Lora"/>
                </a:rPr>
                <a:t>Educación Tecnológica</a:t>
              </a:r>
              <a:endParaRPr sz="2100" b="1" dirty="0">
                <a:solidFill>
                  <a:schemeClr val="lt1"/>
                </a:solidFill>
                <a:latin typeface="Lora"/>
                <a:sym typeface="Lora"/>
              </a:endParaRPr>
            </a:p>
          </p:txBody>
        </p:sp>
        <p:pic>
          <p:nvPicPr>
            <p:cNvPr id="77" name="Google Shape;77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3489" y="1217933"/>
              <a:ext cx="1291950" cy="1291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"/>
    </mc:Choice>
    <mc:Fallback xmlns="">
      <p:transition spd="slow" advTm="11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/>
          <p:cNvSpPr txBox="1"/>
          <p:nvPr/>
        </p:nvSpPr>
        <p:spPr>
          <a:xfrm>
            <a:off x="669638" y="2293988"/>
            <a:ext cx="4632124" cy="163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2800"/>
            </a:pP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¡Muchas </a:t>
            </a:r>
            <a:r>
              <a:rPr lang="es-ES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Gracias</a:t>
            </a: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!</a:t>
            </a:r>
          </a:p>
          <a:p>
            <a:pPr>
              <a:buSzPts val="2800"/>
            </a:pPr>
            <a:endParaRPr lang="es-AR" sz="2400" dirty="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>
              <a:buSzPts val="2800"/>
            </a:pPr>
            <a:r>
              <a:rPr lang="es-ES" altLang="ko" sz="16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Unidad de información y estadística, INET</a:t>
            </a: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rfietp@educacion.gob.ar</a:t>
            </a:r>
            <a:endParaRPr lang="es-AR" sz="1600" dirty="0">
              <a:solidFill>
                <a:srgbClr val="5B9BD5"/>
              </a:solidFill>
              <a:latin typeface="Montserrat" pitchFamily="2" charset="0"/>
              <a:sym typeface="Lora Medium"/>
            </a:endParaRP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</a:rPr>
              <a:t>(011) 4129-2032</a:t>
            </a:r>
            <a:endParaRPr lang="es-ES" sz="1600" dirty="0">
              <a:solidFill>
                <a:srgbClr val="5B9BD5"/>
              </a:solidFill>
              <a:latin typeface="Montserrat" pitchFamily="2" charset="0"/>
              <a:sym typeface="Montserrat Medium"/>
            </a:endParaRPr>
          </a:p>
        </p:txBody>
      </p:sp>
      <p:cxnSp>
        <p:nvCxnSpPr>
          <p:cNvPr id="1463" name="Google Shape;1463;p46"/>
          <p:cNvCxnSpPr>
            <a:cxnSpLocks/>
          </p:cNvCxnSpPr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Google Shape;87;p24">
            <a:extLst>
              <a:ext uri="{FF2B5EF4-FFF2-40B4-BE49-F238E27FC236}">
                <a16:creationId xmlns:a16="http://schemas.microsoft.com/office/drawing/2014/main" id="{3971C21E-CF35-6F3D-203F-F572D1EC981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6" descr="Texto&#10;&#10;Descripción generada automáticamente">
            <a:extLst>
              <a:ext uri="{FF2B5EF4-FFF2-40B4-BE49-F238E27FC236}">
                <a16:creationId xmlns:a16="http://schemas.microsoft.com/office/drawing/2014/main" id="{C2A9B674-9601-2818-0A29-A8B7B88B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C926768-41BC-66A8-1737-CDCB2D93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/>
        </p:nvSpPr>
        <p:spPr>
          <a:xfrm>
            <a:off x="605344" y="1772341"/>
            <a:ext cx="4761000" cy="5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s-AR" sz="2000" b="1" dirty="0">
                <a:solidFill>
                  <a:srgbClr val="FFC000"/>
                </a:solidFill>
                <a:latin typeface="Lora"/>
                <a:ea typeface="Lora"/>
                <a:cs typeface="Lora"/>
                <a:sym typeface="Lora"/>
              </a:rPr>
              <a:t>Educación Técnico Profesional</a:t>
            </a:r>
            <a:endParaRPr sz="2000" b="1" dirty="0">
              <a:solidFill>
                <a:srgbClr val="FFC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24"/>
          <p:cNvSpPr txBox="1"/>
          <p:nvPr/>
        </p:nvSpPr>
        <p:spPr>
          <a:xfrm>
            <a:off x="605345" y="2617168"/>
            <a:ext cx="5265635" cy="55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500"/>
            </a:pPr>
            <a:r>
              <a:rPr lang="es-ES" altLang="ko" b="1" dirty="0">
                <a:solidFill>
                  <a:schemeClr val="lt1"/>
                </a:solidFill>
                <a:latin typeface="Montserrat" pitchFamily="2" charset="0"/>
                <a:ea typeface="Montserrat SemiBold"/>
                <a:cs typeface="Montserrat SemiBold"/>
                <a:sym typeface="Montserrat SemiBold"/>
              </a:rPr>
              <a:t>Resultados encuesta Centro, orientación Agropecuaria - 2025</a:t>
            </a:r>
          </a:p>
        </p:txBody>
      </p:sp>
      <p:cxnSp>
        <p:nvCxnSpPr>
          <p:cNvPr id="85" name="Google Shape;85;p24"/>
          <p:cNvCxnSpPr/>
          <p:nvPr/>
        </p:nvCxnSpPr>
        <p:spPr>
          <a:xfrm>
            <a:off x="669638" y="2463806"/>
            <a:ext cx="20182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4"/>
          <p:cNvSpPr txBox="1"/>
          <p:nvPr/>
        </p:nvSpPr>
        <p:spPr>
          <a:xfrm>
            <a:off x="605344" y="3350124"/>
            <a:ext cx="3600450" cy="40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100"/>
            </a:pPr>
            <a:r>
              <a:rPr lang="es-ES" altLang="ko" sz="105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Elaborado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por la Unidad de información y estadística, INET.</a:t>
            </a:r>
          </a:p>
          <a:p>
            <a:pPr>
              <a:buSzPts val="1100"/>
            </a:pP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Octubre</a:t>
            </a:r>
            <a:r>
              <a:rPr lang="ko" altLang="es-AR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2025</a:t>
            </a:r>
            <a:endParaRPr sz="1000" dirty="0">
              <a:solidFill>
                <a:srgbClr val="5B9BD5"/>
              </a:solidFill>
              <a:latin typeface="Montserrat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24"/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4"/>
          <p:cNvCxnSpPr/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Imagen 6" descr="Texto&#10;&#10;Descripción generada automáticamente">
            <a:extLst>
              <a:ext uri="{FF2B5EF4-FFF2-40B4-BE49-F238E27FC236}">
                <a16:creationId xmlns:a16="http://schemas.microsoft.com/office/drawing/2014/main" id="{E97AF59A-2CC9-5EEC-AD35-527BBD348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DCA3451-8655-A903-B2D7-6DCAAE74C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DC366AC-39CB-E85A-0F70-8B99331116DE}"/>
              </a:ext>
            </a:extLst>
          </p:cNvPr>
          <p:cNvGrpSpPr/>
          <p:nvPr/>
        </p:nvGrpSpPr>
        <p:grpSpPr>
          <a:xfrm>
            <a:off x="0" y="4394524"/>
            <a:ext cx="6858000" cy="756012"/>
            <a:chOff x="0" y="4394524"/>
            <a:chExt cx="6858000" cy="756012"/>
          </a:xfrm>
        </p:grpSpPr>
        <p:sp>
          <p:nvSpPr>
            <p:cNvPr id="151" name="Google Shape;151;p27"/>
            <p:cNvSpPr/>
            <p:nvPr/>
          </p:nvSpPr>
          <p:spPr>
            <a:xfrm>
              <a:off x="0" y="5078986"/>
              <a:ext cx="6858000" cy="71550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 dirty="0">
                <a:solidFill>
                  <a:srgbClr val="242C4F"/>
                </a:solidFill>
              </a:endParaRPr>
            </a:p>
          </p:txBody>
        </p:sp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766718C-7B9B-A802-2EAF-8F6B6750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3710629" y="4434840"/>
              <a:ext cx="1836037" cy="554846"/>
            </a:xfrm>
            <a:prstGeom prst="rect">
              <a:avLst/>
            </a:prstGeom>
          </p:spPr>
        </p:pic>
        <p:pic>
          <p:nvPicPr>
            <p:cNvPr id="5" name="Imagen 4" descr="Texto, Logotipo&#10;&#10;Descripción generada automáticamente">
              <a:extLst>
                <a:ext uri="{FF2B5EF4-FFF2-40B4-BE49-F238E27FC236}">
                  <a16:creationId xmlns:a16="http://schemas.microsoft.com/office/drawing/2014/main" id="{84C0AAB9-B173-5E23-306D-0772B2B7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6" y="4394524"/>
              <a:ext cx="1620001" cy="595162"/>
            </a:xfrm>
            <a:prstGeom prst="rect">
              <a:avLst/>
            </a:prstGeom>
          </p:spPr>
        </p:pic>
      </p:grpSp>
      <p:cxnSp>
        <p:nvCxnSpPr>
          <p:cNvPr id="2" name="Google Shape;105;p25">
            <a:extLst>
              <a:ext uri="{FF2B5EF4-FFF2-40B4-BE49-F238E27FC236}">
                <a16:creationId xmlns:a16="http://schemas.microsoft.com/office/drawing/2014/main" id="{4A1CDBA9-8A01-4CBC-8214-34E87A285E34}"/>
              </a:ext>
            </a:extLst>
          </p:cNvPr>
          <p:cNvCxnSpPr>
            <a:cxnSpLocks/>
          </p:cNvCxnSpPr>
          <p:nvPr/>
        </p:nvCxnSpPr>
        <p:spPr>
          <a:xfrm>
            <a:off x="378173" y="779884"/>
            <a:ext cx="5794027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Google Shape;106;p25">
            <a:extLst>
              <a:ext uri="{FF2B5EF4-FFF2-40B4-BE49-F238E27FC236}">
                <a16:creationId xmlns:a16="http://schemas.microsoft.com/office/drawing/2014/main" id="{57A81B1D-4F82-865A-7BEF-F00AF652C8F2}"/>
              </a:ext>
            </a:extLst>
          </p:cNvPr>
          <p:cNvSpPr txBox="1"/>
          <p:nvPr/>
        </p:nvSpPr>
        <p:spPr>
          <a:xfrm>
            <a:off x="378173" y="471994"/>
            <a:ext cx="5038248" cy="2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SzPts val="1700"/>
            </a:pP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Resultados de la encuesta </a:t>
            </a:r>
            <a:r>
              <a:rPr lang="es-ES" altLang="ko" sz="1600" b="1" dirty="0" err="1">
                <a:solidFill>
                  <a:srgbClr val="242C4F"/>
                </a:solidFill>
                <a:latin typeface="Lora"/>
                <a:sym typeface="Lora"/>
              </a:rPr>
              <a:t>on</a:t>
            </a: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 line (octubre 2025)</a:t>
            </a:r>
            <a:endParaRPr lang="es-ES" sz="1600" b="1" dirty="0">
              <a:solidFill>
                <a:srgbClr val="242C4F"/>
              </a:solidFill>
              <a:latin typeface="Lora"/>
              <a:sym typeface="Lora"/>
            </a:endParaRPr>
          </a:p>
        </p:txBody>
      </p:sp>
      <p:sp>
        <p:nvSpPr>
          <p:cNvPr id="6" name="Google Shape;95;p25">
            <a:extLst>
              <a:ext uri="{FF2B5EF4-FFF2-40B4-BE49-F238E27FC236}">
                <a16:creationId xmlns:a16="http://schemas.microsoft.com/office/drawing/2014/main" id="{B4EF2114-A55B-1FCA-A0ED-BFB18D07F0BC}"/>
              </a:ext>
            </a:extLst>
          </p:cNvPr>
          <p:cNvSpPr/>
          <p:nvPr/>
        </p:nvSpPr>
        <p:spPr>
          <a:xfrm>
            <a:off x="291905" y="935960"/>
            <a:ext cx="6073270" cy="35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encuesta se realizó durante el mes de agosto/septiembre (2025), de carácter autoadministrada y virtual.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relevamiento está dirigido a los equipos directivos de las escuelas. En su gran mayoría, respondieron los/as directores o vicedirectores de las escuelas.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recibieron 100 respuestas correspondientes a instituciones de ETP de la orientación “Agropecuaria” de la región Centro (Bs As, Cordoba y Entre Rios)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escuelas participantes de esta encuesta (excepto una) respondieron tener vinculación con el sector socio productivo/comunitario/tecnológico.</a:t>
            </a: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2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D1313A1-EB8D-96B8-995C-2A8FFED5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3A3D872-78F9-80DD-7341-BA8980B708E8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C75D7244-F944-A512-0131-B64CC4D39FCB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EA5E140-58EA-F4B6-3E96-129CA3EF3B34}"/>
              </a:ext>
            </a:extLst>
          </p:cNvPr>
          <p:cNvSpPr txBox="1"/>
          <p:nvPr/>
        </p:nvSpPr>
        <p:spPr>
          <a:xfrm>
            <a:off x="583913" y="4660936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D8FDFB-1FE3-6345-69D3-3E40A73FFA43}"/>
              </a:ext>
            </a:extLst>
          </p:cNvPr>
          <p:cNvSpPr txBox="1"/>
          <p:nvPr/>
        </p:nvSpPr>
        <p:spPr>
          <a:xfrm>
            <a:off x="583913" y="218805"/>
            <a:ext cx="5547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+mn-lt"/>
              </a:rPr>
              <a:t>Perfil del equipo directivo</a:t>
            </a:r>
            <a:endParaRPr lang="es-AR" sz="1600" b="1" dirty="0">
              <a:latin typeface="+mn-lt"/>
            </a:endParaRPr>
          </a:p>
        </p:txBody>
      </p:sp>
      <p:cxnSp>
        <p:nvCxnSpPr>
          <p:cNvPr id="13" name="Google Shape;105;p25">
            <a:extLst>
              <a:ext uri="{FF2B5EF4-FFF2-40B4-BE49-F238E27FC236}">
                <a16:creationId xmlns:a16="http://schemas.microsoft.com/office/drawing/2014/main" id="{BAB7C55B-B280-E6FB-9959-F8BFD5D08988}"/>
              </a:ext>
            </a:extLst>
          </p:cNvPr>
          <p:cNvCxnSpPr>
            <a:cxnSpLocks/>
          </p:cNvCxnSpPr>
          <p:nvPr/>
        </p:nvCxnSpPr>
        <p:spPr>
          <a:xfrm>
            <a:off x="583913" y="610563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F50606B-ADCC-40E0-91FE-73D2779EF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470915"/>
              </p:ext>
            </p:extLst>
          </p:nvPr>
        </p:nvGraphicFramePr>
        <p:xfrm>
          <a:off x="3429000" y="1425602"/>
          <a:ext cx="3574752" cy="31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AFCAAAA-23C6-A69F-69E4-D93B869C9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719737"/>
              </p:ext>
            </p:extLst>
          </p:nvPr>
        </p:nvGraphicFramePr>
        <p:xfrm>
          <a:off x="-256158" y="944918"/>
          <a:ext cx="4572000" cy="362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24F20F2-83F8-4CA8-B864-378427FCE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48950"/>
              </p:ext>
            </p:extLst>
          </p:nvPr>
        </p:nvGraphicFramePr>
        <p:xfrm>
          <a:off x="-235571" y="736847"/>
          <a:ext cx="3359323" cy="261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DC8EE7A-A197-4EE1-9852-2FEB682DC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46324"/>
              </p:ext>
            </p:extLst>
          </p:nvPr>
        </p:nvGraphicFramePr>
        <p:xfrm>
          <a:off x="2818504" y="1936376"/>
          <a:ext cx="3112596" cy="228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4973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F803BAB4-D7D5-9346-1BC8-ED0F781C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85975E7-DAE7-8AAA-70DF-C1DA042FC729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1B677AA7-E280-F85D-05CD-D8C7CBAB1FE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EFA78E-456C-F983-EC80-97207A23BF38}"/>
              </a:ext>
            </a:extLst>
          </p:cNvPr>
          <p:cNvSpPr txBox="1"/>
          <p:nvPr/>
        </p:nvSpPr>
        <p:spPr>
          <a:xfrm>
            <a:off x="481172" y="4743198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12FAC2B-E964-207B-9623-A740CCEF5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417138"/>
              </p:ext>
            </p:extLst>
          </p:nvPr>
        </p:nvGraphicFramePr>
        <p:xfrm>
          <a:off x="0" y="409143"/>
          <a:ext cx="6788727" cy="42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03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FF55A52-49B7-7B17-3060-E60539DF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539C8DAD-207D-FABC-B6E6-C3E89642E43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A3FFF9C-86B0-D231-0576-7D0BB83B655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066DE6-06F8-E60B-DEAE-41EA1B3FB74F}"/>
              </a:ext>
            </a:extLst>
          </p:cNvPr>
          <p:cNvSpPr txBox="1"/>
          <p:nvPr/>
        </p:nvSpPr>
        <p:spPr>
          <a:xfrm>
            <a:off x="460624" y="467807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8E1203A-BA52-137B-49D2-4DC81E5DA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64405"/>
              </p:ext>
            </p:extLst>
          </p:nvPr>
        </p:nvGraphicFramePr>
        <p:xfrm>
          <a:off x="460624" y="234596"/>
          <a:ext cx="5615099" cy="400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82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3809F39F-2F1C-EE86-5EDB-8379126E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EDC3BBF2-BAA4-A873-EF14-5A278E43F91F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B648E44-5121-E1B1-7B3C-19AAC4DF599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6CECE-7C9A-ACA6-AE92-21C10356713A}"/>
              </a:ext>
            </a:extLst>
          </p:cNvPr>
          <p:cNvSpPr txBox="1"/>
          <p:nvPr/>
        </p:nvSpPr>
        <p:spPr>
          <a:xfrm>
            <a:off x="378430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2FE199A-35AD-408A-B3D7-B1B61E03B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22857"/>
              </p:ext>
            </p:extLst>
          </p:nvPr>
        </p:nvGraphicFramePr>
        <p:xfrm>
          <a:off x="602428" y="272033"/>
          <a:ext cx="5253842" cy="40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279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72AF90A-82FC-E007-95DB-C59B7CA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4C29DB8-FCC5-52DC-59BF-D871CC3918B0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29C0E-A311-C147-75B0-77B7555695BD}"/>
              </a:ext>
            </a:extLst>
          </p:cNvPr>
          <p:cNvSpPr txBox="1"/>
          <p:nvPr/>
        </p:nvSpPr>
        <p:spPr>
          <a:xfrm>
            <a:off x="419526" y="4735129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0A52588-3B57-4221-9C22-B3DFD05B3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04163"/>
              </p:ext>
            </p:extLst>
          </p:nvPr>
        </p:nvGraphicFramePr>
        <p:xfrm>
          <a:off x="0" y="177539"/>
          <a:ext cx="7353300" cy="444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61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8C7F50E-2718-5B3A-5C20-A1F31DFA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C2C449EE-AFFF-E287-50E2-6CD540C2FBD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8EE12359-7E8F-452A-7448-CEFB7336F981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C0E478-24AF-3A01-C058-ACA3AA2A7D14}"/>
              </a:ext>
            </a:extLst>
          </p:cNvPr>
          <p:cNvSpPr txBox="1"/>
          <p:nvPr/>
        </p:nvSpPr>
        <p:spPr>
          <a:xfrm>
            <a:off x="491445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9A64F2A-F14D-4EF2-9970-AA1D49A86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438175"/>
              </p:ext>
            </p:extLst>
          </p:nvPr>
        </p:nvGraphicFramePr>
        <p:xfrm>
          <a:off x="220563" y="205484"/>
          <a:ext cx="5589917" cy="43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119762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E MINISTERI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630</Words>
  <Application>Microsoft Office PowerPoint</Application>
  <PresentationFormat>Personalizado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Lora Medium</vt:lpstr>
      <vt:lpstr>Montserrat</vt:lpstr>
      <vt:lpstr>Arial</vt:lpstr>
      <vt:lpstr>Montserrat Medium</vt:lpstr>
      <vt:lpstr>Lora</vt:lpstr>
      <vt:lpstr>Aptos</vt:lpstr>
      <vt:lpstr>PPT BASE MINISTERIOS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Alvarez</dc:creator>
  <cp:lastModifiedBy>Ramiro Martinez Mendoza</cp:lastModifiedBy>
  <cp:revision>82</cp:revision>
  <dcterms:modified xsi:type="dcterms:W3CDTF">2025-10-06T21:55:57Z</dcterms:modified>
</cp:coreProperties>
</file>