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  <p:sldMasterId id="2147483669" r:id="rId2"/>
  </p:sldMasterIdLst>
  <p:notesMasterIdLst>
    <p:notesMasterId r:id="rId13"/>
  </p:notesMasterIdLst>
  <p:sldIdLst>
    <p:sldId id="256" r:id="rId3"/>
    <p:sldId id="257" r:id="rId4"/>
    <p:sldId id="308" r:id="rId5"/>
    <p:sldId id="325" r:id="rId6"/>
    <p:sldId id="326" r:id="rId7"/>
    <p:sldId id="327" r:id="rId8"/>
    <p:sldId id="328" r:id="rId9"/>
    <p:sldId id="331" r:id="rId10"/>
    <p:sldId id="329" r:id="rId11"/>
    <p:sldId id="279" r:id="rId12"/>
  </p:sldIdLst>
  <p:sldSz cx="6858000" cy="5143500"/>
  <p:notesSz cx="6858000" cy="9144000"/>
  <p:embeddedFontLst>
    <p:embeddedFont>
      <p:font typeface="Lora" pitchFamily="2" charset="0"/>
      <p:regular r:id="rId14"/>
      <p:bold r:id="rId15"/>
      <p:italic r:id="rId16"/>
      <p:boldItalic r:id="rId17"/>
    </p:embeddedFont>
    <p:embeddedFont>
      <p:font typeface="Lora Medium" pitchFamily="2" charset="0"/>
      <p:regular r:id="rId18"/>
      <p:bold r:id="rId19"/>
      <p:italic r:id="rId20"/>
      <p:boldItalic r:id="rId21"/>
    </p:embeddedFont>
    <p:embeddedFont>
      <p:font typeface="Montserrat" pitchFamily="2" charset="0"/>
      <p:regular r:id="rId22"/>
      <p:bold r:id="rId23"/>
      <p:italic r:id="rId24"/>
      <p:boldItalic r:id="rId25"/>
    </p:embeddedFont>
    <p:embeddedFont>
      <p:font typeface="Montserrat Medium" pitchFamily="2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pos="425" userDrawn="1">
          <p15:clr>
            <a:srgbClr val="747775"/>
          </p15:clr>
        </p15:guide>
        <p15:guide id="4" orient="horz" pos="479" userDrawn="1">
          <p15:clr>
            <a:srgbClr val="747775"/>
          </p15:clr>
        </p15:guide>
        <p15:guide id="5" orient="horz" pos="395" userDrawn="1">
          <p15:clr>
            <a:srgbClr val="747775"/>
          </p15:clr>
        </p15:guide>
        <p15:guide id="6" pos="3107" userDrawn="1">
          <p15:clr>
            <a:srgbClr val="747775"/>
          </p15:clr>
        </p15:guide>
        <p15:guide id="7" orient="horz" pos="3058" userDrawn="1">
          <p15:clr>
            <a:srgbClr val="747775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6819E1E-D9EB-E3C7-36DE-2DE7DB95F793}" name="Valeria De Bortoli" initials="VD" userId="S::valeria.debortoli@educacion.gob.ar::d382a1e9-9356-421e-997e-201c77c5419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658D"/>
    <a:srgbClr val="5B9BD5"/>
    <a:srgbClr val="242C4F"/>
    <a:srgbClr val="FFC000"/>
    <a:srgbClr val="E7BA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428" autoAdjust="0"/>
  </p:normalViewPr>
  <p:slideViewPr>
    <p:cSldViewPr snapToGrid="0">
      <p:cViewPr varScale="1">
        <p:scale>
          <a:sx n="88" d="100"/>
          <a:sy n="88" d="100"/>
        </p:scale>
        <p:origin x="2016" y="78"/>
      </p:cViewPr>
      <p:guideLst>
        <p:guide orient="horz" pos="1620"/>
        <p:guide pos="2160"/>
        <p:guide pos="425"/>
        <p:guide orient="horz" pos="479"/>
        <p:guide orient="horz" pos="395"/>
        <p:guide pos="3107"/>
        <p:guide orient="horz" pos="30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34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azzadi\Downloads\results-survey48468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azzadi\Downloads\results-survey48468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azzadi\Downloads\results-survey48468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azzadi\Downloads\results-survey48468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azzadi\Downloads\results-survey48468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azzadi\Downloads\results-survey48468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na.mazzadi\Downloads\results-survey484683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/>
              <a:t>Equipo directivo por edad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21407303219915674"/>
          <c:y val="0.1406248244464868"/>
          <c:w val="0.47748123506190071"/>
          <c:h val="0.69465468046634338"/>
        </c:manualLayout>
      </c:layout>
      <c:pieChart>
        <c:varyColors val="1"/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3823219065266626"/>
          <c:y val="0.83070397640945992"/>
          <c:w val="0.47736206595590408"/>
          <c:h val="0.14862163986945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0" dirty="0"/>
              <a:t>Equipo directivo por género</a:t>
            </a:r>
          </a:p>
        </c:rich>
      </c:tx>
      <c:layout>
        <c:manualLayout>
          <c:xMode val="edge"/>
          <c:yMode val="edge"/>
          <c:x val="0.17865266841644795"/>
          <c:y val="2.103572512104513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0.29578499562554683"/>
          <c:y val="8.1928628158774996E-2"/>
          <c:w val="0.40287467191601051"/>
          <c:h val="0.6714577865266842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8D0B-45FC-9ADC-EED7121E7AE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8D0B-45FC-9ADC-EED7121E7AE3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8D0B-45FC-9ADC-EED7121E7AE3}"/>
              </c:ext>
            </c:extLst>
          </c:dPt>
          <c:dLbls>
            <c:dLbl>
              <c:idx val="0"/>
              <c:layout>
                <c:manualLayout>
                  <c:x val="-0.15833322397200361"/>
                  <c:y val="6.2992125984251968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33333333333332"/>
                      <c:h val="0.126157407407407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D0B-45FC-9ADC-EED7121E7AE3}"/>
                </c:ext>
              </c:extLst>
            </c:dLbl>
            <c:dLbl>
              <c:idx val="1"/>
              <c:layout>
                <c:manualLayout>
                  <c:x val="0.15555555555555556"/>
                  <c:y val="-4.219160104986876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8611111111111108E-2"/>
                      <c:h val="0.1134259259259259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D0B-45FC-9ADC-EED7121E7AE3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AR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8D0B-45FC-9ADC-EED7121E7A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Hoja5!$B$10:$D$10</c:f>
              <c:strCache>
                <c:ptCount val="3"/>
                <c:pt idx="0">
                  <c:v>Mujer</c:v>
                </c:pt>
                <c:pt idx="1">
                  <c:v>Varón</c:v>
                </c:pt>
                <c:pt idx="2">
                  <c:v>Otro</c:v>
                </c:pt>
              </c:strCache>
            </c:strRef>
          </c:cat>
          <c:val>
            <c:numRef>
              <c:f>Hoja5!$B$11:$D$11</c:f>
              <c:numCache>
                <c:formatCode>General</c:formatCode>
                <c:ptCount val="3"/>
                <c:pt idx="0">
                  <c:v>11</c:v>
                </c:pt>
                <c:pt idx="1">
                  <c:v>9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0B-45FC-9ADC-EED7121E7AE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0852318460192475"/>
          <c:y val="0.22848524283149693"/>
          <c:w val="0.19147681539807526"/>
          <c:h val="0.335284060966058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b="0" dirty="0"/>
              <a:t>Equipo directivo por edad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F624-44CB-8BD8-12D9138477C3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F624-44CB-8BD8-12D9138477C3}"/>
              </c:ext>
            </c:extLst>
          </c:dPt>
          <c:dLbls>
            <c:dLbl>
              <c:idx val="0"/>
              <c:layout>
                <c:manualLayout>
                  <c:x val="-0.113251312335958"/>
                  <c:y val="-9.010753864100321E-2"/>
                </c:manualLayout>
              </c:layout>
              <c:tx>
                <c:rich>
                  <a:bodyPr/>
                  <a:lstStyle/>
                  <a:p>
                    <a:fld id="{E349C755-0D17-4A62-88F5-445FAB44E0C4}" type="VALUE">
                      <a:rPr lang="en-US" smtClean="0"/>
                      <a:pPr/>
                      <a:t>[VALOR]</a:t>
                    </a:fld>
                    <a:endParaRPr lang="es-A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624-44CB-8BD8-12D9138477C3}"/>
                </c:ext>
              </c:extLst>
            </c:dLbl>
            <c:dLbl>
              <c:idx val="1"/>
              <c:layout>
                <c:manualLayout>
                  <c:x val="0.10797812773403324"/>
                  <c:y val="8.94316856226305E-2"/>
                </c:manualLayout>
              </c:layout>
              <c:tx>
                <c:rich>
                  <a:bodyPr/>
                  <a:lstStyle/>
                  <a:p>
                    <a:fld id="{673C2602-837F-4FFB-966C-11A739213D7B}" type="VALUE">
                      <a:rPr lang="en-US" smtClean="0"/>
                      <a:pPr/>
                      <a:t>[VALOR]</a:t>
                    </a:fld>
                    <a:endParaRPr lang="es-AR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624-44CB-8BD8-12D9138477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inEnd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Hoja5!$D$22:$E$22</c:f>
              <c:strCache>
                <c:ptCount val="2"/>
                <c:pt idx="0">
                  <c:v>25 a 49 años</c:v>
                </c:pt>
                <c:pt idx="1">
                  <c:v>50 a 65 años</c:v>
                </c:pt>
              </c:strCache>
            </c:strRef>
          </c:cat>
          <c:val>
            <c:numRef>
              <c:f>Hoja5!$D$23:$E$23</c:f>
              <c:numCache>
                <c:formatCode>General</c:formatCode>
                <c:ptCount val="2"/>
                <c:pt idx="0">
                  <c:v>13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24-44CB-8BD8-12D9138477C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/>
              <a:t>Organizaciones</a:t>
            </a:r>
            <a:r>
              <a:rPr lang="en-US" sz="1600" b="1" dirty="0"/>
              <a:t> con las que se </a:t>
            </a:r>
            <a:r>
              <a:rPr lang="en-US" sz="1600" b="1" dirty="0" err="1"/>
              <a:t>vinculan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Hoja5!$E$25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Hoja5!$D$26:$D$43</c:f>
              <c:strCache>
                <c:ptCount val="18"/>
                <c:pt idx="0">
                  <c:v>Productores agropecuarios de pequeña escala </c:v>
                </c:pt>
                <c:pt idx="1">
                  <c:v>INTA</c:v>
                </c:pt>
                <c:pt idx="2">
                  <c:v>Productores agropecuarios de familias de estudiantes</c:v>
                </c:pt>
                <c:pt idx="3">
                  <c:v>Organismos públicos</c:v>
                </c:pt>
                <c:pt idx="4">
                  <c:v>Escuelas técnicas agropecuarias</c:v>
                </c:pt>
                <c:pt idx="5">
                  <c:v>Universidades</c:v>
                </c:pt>
                <c:pt idx="6">
                  <c:v>Productores agropecuarios de mediana y gran escala</c:v>
                </c:pt>
                <c:pt idx="7">
                  <c:v>Cooperativas</c:v>
                </c:pt>
                <c:pt idx="8">
                  <c:v>Escuelas técnicas de otra orientación</c:v>
                </c:pt>
                <c:pt idx="9">
                  <c:v>Insituciones educativas de otro nivel y/o modalidad (no universitarias)</c:v>
                </c:pt>
                <c:pt idx="10">
                  <c:v>Empresas agrobioindustriales</c:v>
                </c:pt>
                <c:pt idx="11">
                  <c:v>Empresas prestadoras de servicios agropecuarios</c:v>
                </c:pt>
                <c:pt idx="12">
                  <c:v>Organizaciones de la sociedad civil</c:v>
                </c:pt>
                <c:pt idx="13">
                  <c:v>Cámaras empresariales</c:v>
                </c:pt>
                <c:pt idx="14">
                  <c:v>Sindicatos</c:v>
                </c:pt>
                <c:pt idx="15">
                  <c:v>INTI</c:v>
                </c:pt>
                <c:pt idx="16">
                  <c:v>Consejos profesionales</c:v>
                </c:pt>
                <c:pt idx="17">
                  <c:v>Otros institutos de investigación</c:v>
                </c:pt>
              </c:strCache>
            </c:strRef>
          </c:cat>
          <c:val>
            <c:numRef>
              <c:f>Hoja5!$E$26:$E$43</c:f>
              <c:numCache>
                <c:formatCode>General</c:formatCode>
                <c:ptCount val="18"/>
                <c:pt idx="0">
                  <c:v>18</c:v>
                </c:pt>
                <c:pt idx="1">
                  <c:v>18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13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10</c:v>
                </c:pt>
                <c:pt idx="11">
                  <c:v>9</c:v>
                </c:pt>
                <c:pt idx="12">
                  <c:v>7</c:v>
                </c:pt>
                <c:pt idx="13">
                  <c:v>5</c:v>
                </c:pt>
                <c:pt idx="14">
                  <c:v>3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8F-4741-9178-0FF3BD66F58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401796032"/>
        <c:axId val="1401802272"/>
      </c:barChart>
      <c:catAx>
        <c:axId val="1401796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01802272"/>
        <c:crosses val="autoZero"/>
        <c:auto val="1"/>
        <c:lblAlgn val="ctr"/>
        <c:lblOffset val="100"/>
        <c:noMultiLvlLbl val="0"/>
      </c:catAx>
      <c:valAx>
        <c:axId val="14018022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401796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00" b="1" dirty="0"/>
              <a:t>¿Qué tipo de actividades realizan?</a:t>
            </a:r>
          </a:p>
        </c:rich>
      </c:tx>
      <c:layout>
        <c:manualLayout>
          <c:xMode val="edge"/>
          <c:yMode val="edge"/>
          <c:x val="0.26218438050499121"/>
          <c:y val="1.71898470384000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Hoja5!$G$45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Hoja5!$F$46:$F$51</c:f>
              <c:strCache>
                <c:ptCount val="6"/>
                <c:pt idx="0">
                  <c:v>Actividades de formación y actualización de saberes</c:v>
                </c:pt>
                <c:pt idx="1">
                  <c:v>Visitas para conocer los espacios de trabajo</c:v>
                </c:pt>
                <c:pt idx="2">
                  <c:v>Prácticas educativas ocasionales</c:v>
                </c:pt>
                <c:pt idx="3">
                  <c:v>Competencias de saberes</c:v>
                </c:pt>
                <c:pt idx="4">
                  <c:v>Proyectos de crédito fiscal</c:v>
                </c:pt>
                <c:pt idx="5">
                  <c:v>Ferias de ciencias</c:v>
                </c:pt>
              </c:strCache>
            </c:strRef>
          </c:cat>
          <c:val>
            <c:numRef>
              <c:f>Hoja5!$G$46:$G$51</c:f>
              <c:numCache>
                <c:formatCode>General</c:formatCode>
                <c:ptCount val="6"/>
                <c:pt idx="0">
                  <c:v>17</c:v>
                </c:pt>
                <c:pt idx="1">
                  <c:v>19</c:v>
                </c:pt>
                <c:pt idx="2">
                  <c:v>17</c:v>
                </c:pt>
                <c:pt idx="3">
                  <c:v>7</c:v>
                </c:pt>
                <c:pt idx="4">
                  <c:v>9</c:v>
                </c:pt>
                <c:pt idx="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CB-4C35-BFEE-85E48F67E9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1298592"/>
        <c:axId val="1711307712"/>
      </c:barChart>
      <c:catAx>
        <c:axId val="1711298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11307712"/>
        <c:crosses val="autoZero"/>
        <c:auto val="1"/>
        <c:lblAlgn val="ctr"/>
        <c:lblOffset val="100"/>
        <c:noMultiLvlLbl val="0"/>
      </c:catAx>
      <c:valAx>
        <c:axId val="1711307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11298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AR" sz="1600" b="1" dirty="0"/>
              <a:t>¿Hacia quiénes están dirigidas las actividades que realizan?</a:t>
            </a:r>
          </a:p>
        </c:rich>
      </c:tx>
      <c:layout>
        <c:manualLayout>
          <c:xMode val="edge"/>
          <c:yMode val="edge"/>
          <c:x val="0.14390204033461718"/>
          <c:y val="9.435962260113568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Hoja5!$G$55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Hoja5!$F$56:$F$58</c:f>
              <c:strCache>
                <c:ptCount val="3"/>
                <c:pt idx="0">
                  <c:v>Estudiantes de primer ciclo</c:v>
                </c:pt>
                <c:pt idx="1">
                  <c:v>Estudiantes de segundo ciclo</c:v>
                </c:pt>
                <c:pt idx="2">
                  <c:v>Estudiantes que realizan prácticas profesionalizantes</c:v>
                </c:pt>
              </c:strCache>
            </c:strRef>
          </c:cat>
          <c:val>
            <c:numRef>
              <c:f>Hoja5!$G$56:$G$58</c:f>
              <c:numCache>
                <c:formatCode>General</c:formatCode>
                <c:ptCount val="3"/>
                <c:pt idx="0">
                  <c:v>12</c:v>
                </c:pt>
                <c:pt idx="1">
                  <c:v>18</c:v>
                </c:pt>
                <c:pt idx="2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7-41F2-9856-518B7FC09C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11350432"/>
        <c:axId val="1711329312"/>
      </c:barChart>
      <c:catAx>
        <c:axId val="1711350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11329312"/>
        <c:crosses val="autoZero"/>
        <c:auto val="1"/>
        <c:lblAlgn val="ctr"/>
        <c:lblOffset val="100"/>
        <c:noMultiLvlLbl val="0"/>
      </c:catAx>
      <c:valAx>
        <c:axId val="17113293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1711350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es-AR" sz="1600" b="1" i="0" u="none" strike="noStrike" kern="1200" spc="0" baseline="0" dirty="0">
                <a:solidFill>
                  <a:prstClr val="black">
                    <a:lumMod val="65000"/>
                    <a:lumOff val="35000"/>
                  </a:prstClr>
                </a:solidFill>
              </a:rPr>
              <a:t>Nivel de contribución de la vinculación con el sector </a:t>
            </a:r>
            <a:r>
              <a:rPr lang="es-AR" sz="1600" b="1" i="0" u="none" strike="noStrike" kern="1200" spc="0" baseline="0" dirty="0" err="1">
                <a:solidFill>
                  <a:prstClr val="black">
                    <a:lumMod val="65000"/>
                    <a:lumOff val="35000"/>
                  </a:prstClr>
                </a:solidFill>
              </a:rPr>
              <a:t>socioproductivo</a:t>
            </a:r>
            <a:endParaRPr lang="es-AR" sz="1600" b="1" i="0" u="none" strike="noStrike" kern="1200" spc="0" baseline="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endParaRPr lang="es-AR" dirty="0"/>
          </a:p>
        </c:rich>
      </c:tx>
      <c:layout>
        <c:manualLayout>
          <c:xMode val="edge"/>
          <c:yMode val="edge"/>
          <c:x val="0.1546407046824293"/>
          <c:y val="4.19647177955335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Contribución!$B$24</c:f>
              <c:strCache>
                <c:ptCount val="1"/>
                <c:pt idx="0">
                  <c:v>Contribuye de forma limitada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Contribución!$A$25:$A$27</c:f>
              <c:strCache>
                <c:ptCount val="3"/>
                <c:pt idx="0">
                  <c:v>¿Cómo considera que dicha vinculación contribuye en términos innovación tecnológica en el diseño y en el despliegue de los entornos formativos?  </c:v>
                </c:pt>
                <c:pt idx="1">
                  <c:v>¿Cómo considera que dicha vinculación contribuye en términos de innovación en la gestión y en la organización institucional?</c:v>
                </c:pt>
                <c:pt idx="2">
                  <c:v>¿Cómo considera que dicha vinculación contribuye en términos de innovación pedagógica y/o de innovación didáctica?  </c:v>
                </c:pt>
              </c:strCache>
            </c:strRef>
          </c:cat>
          <c:val>
            <c:numRef>
              <c:f>Contribución!$B$25:$B$27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8A-4EBC-AEF1-BB254E8987D5}"/>
            </c:ext>
          </c:extLst>
        </c:ser>
        <c:ser>
          <c:idx val="1"/>
          <c:order val="1"/>
          <c:tx>
            <c:strRef>
              <c:f>Contribución!$C$24</c:f>
              <c:strCache>
                <c:ptCount val="1"/>
                <c:pt idx="0">
                  <c:v>Contribuye de forma moderada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Contribución!$A$25:$A$27</c:f>
              <c:strCache>
                <c:ptCount val="3"/>
                <c:pt idx="0">
                  <c:v>¿Cómo considera que dicha vinculación contribuye en términos innovación tecnológica en el diseño y en el despliegue de los entornos formativos?  </c:v>
                </c:pt>
                <c:pt idx="1">
                  <c:v>¿Cómo considera que dicha vinculación contribuye en términos de innovación en la gestión y en la organización institucional?</c:v>
                </c:pt>
                <c:pt idx="2">
                  <c:v>¿Cómo considera que dicha vinculación contribuye en términos de innovación pedagógica y/o de innovación didáctica?  </c:v>
                </c:pt>
              </c:strCache>
            </c:strRef>
          </c:cat>
          <c:val>
            <c:numRef>
              <c:f>Contribución!$C$25:$C$27</c:f>
              <c:numCache>
                <c:formatCode>General</c:formatCode>
                <c:ptCount val="3"/>
                <c:pt idx="0">
                  <c:v>5</c:v>
                </c:pt>
                <c:pt idx="1">
                  <c:v>6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8A-4EBC-AEF1-BB254E8987D5}"/>
            </c:ext>
          </c:extLst>
        </c:ser>
        <c:ser>
          <c:idx val="2"/>
          <c:order val="2"/>
          <c:tx>
            <c:strRef>
              <c:f>Contribución!$D$24</c:f>
              <c:strCache>
                <c:ptCount val="1"/>
                <c:pt idx="0">
                  <c:v>Contribuye significativamente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Contribución!$A$25:$A$27</c:f>
              <c:strCache>
                <c:ptCount val="3"/>
                <c:pt idx="0">
                  <c:v>¿Cómo considera que dicha vinculación contribuye en términos innovación tecnológica en el diseño y en el despliegue de los entornos formativos?  </c:v>
                </c:pt>
                <c:pt idx="1">
                  <c:v>¿Cómo considera que dicha vinculación contribuye en términos de innovación en la gestión y en la organización institucional?</c:v>
                </c:pt>
                <c:pt idx="2">
                  <c:v>¿Cómo considera que dicha vinculación contribuye en términos de innovación pedagógica y/o de innovación didáctica?  </c:v>
                </c:pt>
              </c:strCache>
            </c:strRef>
          </c:cat>
          <c:val>
            <c:numRef>
              <c:f>Contribución!$D$25:$D$27</c:f>
              <c:numCache>
                <c:formatCode>General</c:formatCode>
                <c:ptCount val="3"/>
                <c:pt idx="0">
                  <c:v>12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8A-4EBC-AEF1-BB254E8987D5}"/>
            </c:ext>
          </c:extLst>
        </c:ser>
        <c:ser>
          <c:idx val="3"/>
          <c:order val="3"/>
          <c:tx>
            <c:strRef>
              <c:f>Contribución!$E$24</c:f>
              <c:strCache>
                <c:ptCount val="1"/>
                <c:pt idx="0">
                  <c:v>No contribuye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A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Contribución!$A$25:$A$27</c:f>
              <c:strCache>
                <c:ptCount val="3"/>
                <c:pt idx="0">
                  <c:v>¿Cómo considera que dicha vinculación contribuye en términos innovación tecnológica en el diseño y en el despliegue de los entornos formativos?  </c:v>
                </c:pt>
                <c:pt idx="1">
                  <c:v>¿Cómo considera que dicha vinculación contribuye en términos de innovación en la gestión y en la organización institucional?</c:v>
                </c:pt>
                <c:pt idx="2">
                  <c:v>¿Cómo considera que dicha vinculación contribuye en términos de innovación pedagógica y/o de innovación didáctica?  </c:v>
                </c:pt>
              </c:strCache>
            </c:strRef>
          </c:cat>
          <c:val>
            <c:numRef>
              <c:f>Contribución!$E$25:$E$27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8A-4EBC-AEF1-BB254E8987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52038928"/>
        <c:axId val="352059568"/>
      </c:barChart>
      <c:catAx>
        <c:axId val="3520389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52059568"/>
        <c:crosses val="autoZero"/>
        <c:auto val="1"/>
        <c:lblAlgn val="ctr"/>
        <c:lblOffset val="100"/>
        <c:noMultiLvlLbl val="0"/>
      </c:catAx>
      <c:valAx>
        <c:axId val="35205956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52038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136076755705767E-3"/>
          <c:y val="0.8839130488585496"/>
          <c:w val="0.96345569297717693"/>
          <c:h val="9.322759217777042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AR"/>
        </a:p>
      </c:txPr>
    </c:title>
    <c:autoTitleDeleted val="0"/>
    <c:plotArea>
      <c:layout>
        <c:manualLayout>
          <c:layoutTarget val="inner"/>
          <c:xMode val="edge"/>
          <c:yMode val="edge"/>
          <c:x val="3.6941951772194018E-2"/>
          <c:y val="0.13799337240535883"/>
          <c:w val="0.93116427940343893"/>
          <c:h val="0.736360527997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Contribución!$B$30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Contribución!$A$31:$A$35</c:f>
              <c:strCache>
                <c:ptCount val="5"/>
                <c:pt idx="0">
                  <c:v>Falta de recursos económicos</c:v>
                </c:pt>
                <c:pt idx="1">
                  <c:v>Falta de personal </c:v>
                </c:pt>
                <c:pt idx="2">
                  <c:v>Dificutades burocráticas</c:v>
                </c:pt>
                <c:pt idx="3">
                  <c:v>No encuentro limitaciones ni dificultades</c:v>
                </c:pt>
                <c:pt idx="4">
                  <c:v>Baja valoración de la comunidad educativa</c:v>
                </c:pt>
              </c:strCache>
            </c:strRef>
          </c:cat>
          <c:val>
            <c:numRef>
              <c:f>Contribución!$B$31:$B$35</c:f>
              <c:numCache>
                <c:formatCode>General</c:formatCode>
                <c:ptCount val="5"/>
                <c:pt idx="0">
                  <c:v>12</c:v>
                </c:pt>
                <c:pt idx="1">
                  <c:v>10</c:v>
                </c:pt>
                <c:pt idx="2">
                  <c:v>7</c:v>
                </c:pt>
                <c:pt idx="3">
                  <c:v>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0-4932-9F58-0045285148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52101328"/>
        <c:axId val="352117648"/>
      </c:barChart>
      <c:catAx>
        <c:axId val="352101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52117648"/>
        <c:crosses val="autoZero"/>
        <c:auto val="1"/>
        <c:lblAlgn val="ctr"/>
        <c:lblOffset val="100"/>
        <c:noMultiLvlLbl val="0"/>
      </c:catAx>
      <c:valAx>
        <c:axId val="352117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AR"/>
          </a:p>
        </c:txPr>
        <c:crossAx val="35210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A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colors7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0.03278</cdr:x>
      <cdr:y>0</cdr:y>
    </cdr:from>
    <cdr:to>
      <cdr:x>0.99329</cdr:x>
      <cdr:y>0.11272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9006B66-143C-FDA4-6972-ADE4399BEEC4}"/>
            </a:ext>
          </a:extLst>
        </cdr:cNvPr>
        <cdr:cNvSpPr txBox="1"/>
      </cdr:nvSpPr>
      <cdr:spPr>
        <a:xfrm xmlns:a="http://schemas.openxmlformats.org/drawingml/2006/main">
          <a:off x="213189" y="-58855"/>
          <a:ext cx="6246688" cy="5100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AR" sz="1100" kern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0.16433</cdr:y>
    </cdr:to>
    <cdr:sp macro="" textlink="">
      <cdr:nvSpPr>
        <cdr:cNvPr id="4" name="CuadroTexto 3">
          <a:extLst xmlns:a="http://schemas.openxmlformats.org/drawingml/2006/main">
            <a:ext uri="{FF2B5EF4-FFF2-40B4-BE49-F238E27FC236}">
              <a16:creationId xmlns:a16="http://schemas.microsoft.com/office/drawing/2014/main" id="{3D91E6D5-C8D0-83AB-14F6-1D5D5D3C5DBE}"/>
            </a:ext>
          </a:extLst>
        </cdr:cNvPr>
        <cdr:cNvSpPr txBox="1"/>
      </cdr:nvSpPr>
      <cdr:spPr>
        <a:xfrm xmlns:a="http://schemas.openxmlformats.org/drawingml/2006/main">
          <a:off x="0" y="0"/>
          <a:ext cx="6617842" cy="7089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r>
            <a:rPr lang="es-AR" sz="1600" b="1" dirty="0"/>
            <a:t>Limitaciones para la vinculación de las escuelas con el sector socio-productivo </a:t>
          </a:r>
        </a:p>
      </cdr:txBody>
    </cdr:sp>
  </cdr:relSizeAnchor>
  <cdr:relSizeAnchor xmlns:cdr="http://schemas.openxmlformats.org/drawingml/2006/chartDrawing">
    <cdr:from>
      <cdr:x>0.10421</cdr:x>
      <cdr:y>0.17385</cdr:y>
    </cdr:from>
    <cdr:to>
      <cdr:x>0.17252</cdr:x>
      <cdr:y>0.25482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0F9EF85E-7C18-7CD0-AA0B-30A8EC9CECB6}"/>
            </a:ext>
          </a:extLst>
        </cdr:cNvPr>
        <cdr:cNvSpPr txBox="1"/>
      </cdr:nvSpPr>
      <cdr:spPr>
        <a:xfrm xmlns:a="http://schemas.openxmlformats.org/drawingml/2006/main">
          <a:off x="689653" y="750013"/>
          <a:ext cx="452063" cy="349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ES" sz="1100" b="1" kern="1200" dirty="0"/>
            <a:t>12</a:t>
          </a:r>
          <a:endParaRPr lang="es-AR" sz="1100" b="1" kern="1200" dirty="0"/>
        </a:p>
      </cdr:txBody>
    </cdr:sp>
  </cdr:relSizeAnchor>
  <cdr:relSizeAnchor xmlns:cdr="http://schemas.openxmlformats.org/drawingml/2006/chartDrawing">
    <cdr:from>
      <cdr:x>0.29353</cdr:x>
      <cdr:y>0.2666</cdr:y>
    </cdr:from>
    <cdr:to>
      <cdr:x>0.36184</cdr:x>
      <cdr:y>0.34757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274D007E-AFA6-E070-02AB-C2C9E31C4348}"/>
            </a:ext>
          </a:extLst>
        </cdr:cNvPr>
        <cdr:cNvSpPr txBox="1"/>
      </cdr:nvSpPr>
      <cdr:spPr>
        <a:xfrm xmlns:a="http://schemas.openxmlformats.org/drawingml/2006/main">
          <a:off x="1942529" y="1150135"/>
          <a:ext cx="452063" cy="349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sz="1100" b="1" kern="1200" dirty="0"/>
            <a:t>10</a:t>
          </a:r>
          <a:endParaRPr lang="es-AR" sz="1100" b="1" kern="1200" dirty="0"/>
        </a:p>
      </cdr:txBody>
    </cdr:sp>
  </cdr:relSizeAnchor>
  <cdr:relSizeAnchor xmlns:cdr="http://schemas.openxmlformats.org/drawingml/2006/chartDrawing">
    <cdr:from>
      <cdr:x>0.48138</cdr:x>
      <cdr:y>0.41903</cdr:y>
    </cdr:from>
    <cdr:to>
      <cdr:x>0.54969</cdr:x>
      <cdr:y>0.5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274D007E-AFA6-E070-02AB-C2C9E31C4348}"/>
            </a:ext>
          </a:extLst>
        </cdr:cNvPr>
        <cdr:cNvSpPr txBox="1"/>
      </cdr:nvSpPr>
      <cdr:spPr>
        <a:xfrm xmlns:a="http://schemas.openxmlformats.org/drawingml/2006/main">
          <a:off x="3185703" y="1807720"/>
          <a:ext cx="452063" cy="349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b="1" kern="1200" dirty="0"/>
            <a:t>7</a:t>
          </a:r>
          <a:endParaRPr lang="es-AR" sz="1100" b="1" kern="1200" dirty="0"/>
        </a:p>
      </cdr:txBody>
    </cdr:sp>
  </cdr:relSizeAnchor>
  <cdr:relSizeAnchor xmlns:cdr="http://schemas.openxmlformats.org/drawingml/2006/chartDrawing">
    <cdr:from>
      <cdr:x>0.6801</cdr:x>
      <cdr:y>0.64765</cdr:y>
    </cdr:from>
    <cdr:to>
      <cdr:x>0.74841</cdr:x>
      <cdr:y>0.72862</cdr:y>
    </cdr:to>
    <cdr:sp macro="" textlink="">
      <cdr:nvSpPr>
        <cdr:cNvPr id="7" name="CuadroTexto 1">
          <a:extLst xmlns:a="http://schemas.openxmlformats.org/drawingml/2006/main">
            <a:ext uri="{FF2B5EF4-FFF2-40B4-BE49-F238E27FC236}">
              <a16:creationId xmlns:a16="http://schemas.microsoft.com/office/drawing/2014/main" id="{274D007E-AFA6-E070-02AB-C2C9E31C4348}"/>
            </a:ext>
          </a:extLst>
        </cdr:cNvPr>
        <cdr:cNvSpPr txBox="1"/>
      </cdr:nvSpPr>
      <cdr:spPr>
        <a:xfrm xmlns:a="http://schemas.openxmlformats.org/drawingml/2006/main">
          <a:off x="4500794" y="2793999"/>
          <a:ext cx="452063" cy="349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b="1" kern="1200" dirty="0"/>
            <a:t>2</a:t>
          </a:r>
          <a:endParaRPr lang="es-AR" sz="1100" b="1" kern="1200" dirty="0"/>
        </a:p>
      </cdr:txBody>
    </cdr:sp>
  </cdr:relSizeAnchor>
  <cdr:relSizeAnchor xmlns:cdr="http://schemas.openxmlformats.org/drawingml/2006/chartDrawing">
    <cdr:from>
      <cdr:x>0.87035</cdr:x>
      <cdr:y>0.55</cdr:y>
    </cdr:from>
    <cdr:to>
      <cdr:x>0.93866</cdr:x>
      <cdr:y>0.63098</cdr:y>
    </cdr:to>
    <cdr:sp macro="" textlink="">
      <cdr:nvSpPr>
        <cdr:cNvPr id="8" name="CuadroTexto 1">
          <a:extLst xmlns:a="http://schemas.openxmlformats.org/drawingml/2006/main">
            <a:ext uri="{FF2B5EF4-FFF2-40B4-BE49-F238E27FC236}">
              <a16:creationId xmlns:a16="http://schemas.microsoft.com/office/drawing/2014/main" id="{274D007E-AFA6-E070-02AB-C2C9E31C4348}"/>
            </a:ext>
          </a:extLst>
        </cdr:cNvPr>
        <cdr:cNvSpPr txBox="1"/>
      </cdr:nvSpPr>
      <cdr:spPr>
        <a:xfrm xmlns:a="http://schemas.openxmlformats.org/drawingml/2006/main">
          <a:off x="5759824" y="2372759"/>
          <a:ext cx="452063" cy="3493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ES" b="1" kern="1200" dirty="0"/>
            <a:t>4</a:t>
          </a:r>
          <a:endParaRPr lang="es-AR" sz="1100" b="1" kern="12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8" name="Google Shape;1458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59" name="Google Shape;145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s-E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Buenas tardes a todos y todas, Desde la unidad de información y estadísticas del INET, los saludamos y esperamos que estén pasando una buena jornada de trabajo. Vamos a presentarles algunos datos de la encuesta </a:t>
            </a:r>
            <a:r>
              <a:rPr lang="es-E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</a:t>
            </a:r>
            <a:r>
              <a:rPr lang="es-E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line que estuvieron completando estos días previos a esta jornada. Desde ya, les agradecemos mucho tomarse el tiempo para completar esta encuesta y esperamos que los datos sirvan como “</a:t>
            </a:r>
            <a:r>
              <a:rPr lang="es-ES" sz="11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disparadadores</a:t>
            </a:r>
            <a:r>
              <a:rPr lang="es-ES" sz="11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” para conversar sobre los temas que propone este Congreso.</a:t>
            </a:r>
            <a:endParaRPr dirty="0"/>
          </a:p>
        </p:txBody>
      </p:sp>
      <p:sp>
        <p:nvSpPr>
          <p:cNvPr id="80" name="Google Shape;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4000"/>
              </a:lnSpc>
            </a:pPr>
            <a:endParaRPr dirty="0"/>
          </a:p>
        </p:txBody>
      </p:sp>
      <p:sp>
        <p:nvSpPr>
          <p:cNvPr id="149" name="Google Shape;14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34582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74149479-0831-C81B-06C7-BED01CB75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18984206-C3C7-5BE2-DB21-60E9698D692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8BD4EBD4-4365-EE8B-25E1-0BFCC52E1D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50201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4120DE13-5649-0FEA-777E-6FF4426D76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02B2E8CE-DD8A-60DC-B1FB-7745EA2B718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445BE66D-5233-9D58-B7FA-D6ADA1B282D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30077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A62C87DA-5D05-2D3A-7829-6E90FE7C0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E66663F8-030E-A017-246A-DFD6C11B143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DC2BEB24-C415-FABB-1756-469F8C6ECF8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74777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1331079A-5205-52DD-B253-37047BC61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9D9FE094-F286-667C-0858-DE42CA24C24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Si bien se observa que las escuelas realizan todas las actividades de la lista, algunas de ellas son mas frecuentes: “formación y actualización de saberes”, “Visitas para conocer espacios de trabajo”, y “practicas educativas ocasionales”. En menor medida se realizan proyectos de crédito fiscal.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3F7E4603-0886-6661-D6A9-6183A619EF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370842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D67F894B-2806-B337-54F2-27B377AE5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6B06AC6A-32DF-EA25-7D5F-BB25AB3D9B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 relación a como impacta la vinculación con los ejes que aquí se van a trabajar: innovación tecnológica, innovación </a:t>
            </a:r>
            <a:r>
              <a:rPr lang="es-A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pedagica</a:t>
            </a: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 innovación de la gestión administrativa/escolar, se les </a:t>
            </a:r>
            <a:r>
              <a:rPr lang="es-AR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les</a:t>
            </a:r>
            <a:r>
              <a:rPr lang="es-AR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consultó sobre el aporte que brinda la vinculación con el sector socio productivo, y la mayoría de las respuestas son favorables, (barras verdes y naranjas, “contribuye significativamente y moderadamente”, en los tres ejes: en términos de innovación tecnológica, pedagógica, y en cuanto a la gestión institucional.)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13B1D395-CC72-E03D-42FA-E58B780174C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516578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>
          <a:extLst>
            <a:ext uri="{FF2B5EF4-FFF2-40B4-BE49-F238E27FC236}">
              <a16:creationId xmlns:a16="http://schemas.microsoft.com/office/drawing/2014/main" id="{FE2D5C94-648D-5354-7C26-EEAA7E5D0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:notes">
            <a:extLst>
              <a:ext uri="{FF2B5EF4-FFF2-40B4-BE49-F238E27FC236}">
                <a16:creationId xmlns:a16="http://schemas.microsoft.com/office/drawing/2014/main" id="{0D7FDE68-F8F2-426E-6D66-71553865F6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9" name="Google Shape;149;p5:notes">
            <a:extLst>
              <a:ext uri="{FF2B5EF4-FFF2-40B4-BE49-F238E27FC236}">
                <a16:creationId xmlns:a16="http://schemas.microsoft.com/office/drawing/2014/main" id="{C62ADE2E-0592-BF6F-A2A1-CF4C779C02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842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title">
  <p:cSld name="PPTMON titl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8"/>
          <p:cNvSpPr txBox="1">
            <a:spLocks noGrp="1"/>
          </p:cNvSpPr>
          <p:nvPr>
            <p:ph type="title"/>
          </p:nvPr>
        </p:nvSpPr>
        <p:spPr>
          <a:xfrm>
            <a:off x="367688" y="450150"/>
            <a:ext cx="477585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3600"/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9"/>
          <p:cNvSpPr/>
          <p:nvPr/>
        </p:nvSpPr>
        <p:spPr>
          <a:xfrm>
            <a:off x="3429000" y="-125"/>
            <a:ext cx="3429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0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9"/>
          <p:cNvSpPr txBox="1">
            <a:spLocks noGrp="1"/>
          </p:cNvSpPr>
          <p:nvPr>
            <p:ph type="title"/>
          </p:nvPr>
        </p:nvSpPr>
        <p:spPr>
          <a:xfrm>
            <a:off x="199125" y="1233175"/>
            <a:ext cx="30339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3150"/>
            </a:lvl9pPr>
          </a:lstStyle>
          <a:p>
            <a:endParaRPr/>
          </a:p>
        </p:txBody>
      </p:sp>
      <p:sp>
        <p:nvSpPr>
          <p:cNvPr id="59" name="Google Shape;59;p19"/>
          <p:cNvSpPr txBox="1">
            <a:spLocks noGrp="1"/>
          </p:cNvSpPr>
          <p:nvPr>
            <p:ph type="subTitle" idx="1"/>
          </p:nvPr>
        </p:nvSpPr>
        <p:spPr>
          <a:xfrm>
            <a:off x="199125" y="2803075"/>
            <a:ext cx="30339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575"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2"/>
          </p:nvPr>
        </p:nvSpPr>
        <p:spPr>
          <a:xfrm>
            <a:off x="3704625" y="724075"/>
            <a:ext cx="287775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892" lvl="0" indent="-25716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0"/>
          <p:cNvSpPr txBox="1">
            <a:spLocks noGrp="1"/>
          </p:cNvSpPr>
          <p:nvPr>
            <p:ph type="body" idx="1"/>
          </p:nvPr>
        </p:nvSpPr>
        <p:spPr>
          <a:xfrm>
            <a:off x="233775" y="4230575"/>
            <a:ext cx="44991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342892" lvl="0" indent="-17144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 hasCustomPrompt="1"/>
          </p:nvPr>
        </p:nvSpPr>
        <p:spPr>
          <a:xfrm>
            <a:off x="233775" y="1106125"/>
            <a:ext cx="639045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9pPr>
          </a:lstStyle>
          <a:p>
            <a:r>
              <a:t>xx%</a:t>
            </a:r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233775" y="3152225"/>
            <a:ext cx="639045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8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ctr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custom">
  <p:cSld name="PPTMON custom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PTMON slide">
  <p:cSld name="PPTMON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ctrTitle"/>
          </p:nvPr>
        </p:nvSpPr>
        <p:spPr>
          <a:xfrm>
            <a:off x="233781" y="744575"/>
            <a:ext cx="639045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3900"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ubTitle" idx="1"/>
          </p:nvPr>
        </p:nvSpPr>
        <p:spPr>
          <a:xfrm>
            <a:off x="233775" y="2834125"/>
            <a:ext cx="639045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00"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233775" y="2150850"/>
            <a:ext cx="639045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700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5716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685783" lvl="1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2pPr>
            <a:lvl3pPr marL="1028675" lvl="2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3pPr>
            <a:lvl4pPr marL="1371566" lvl="3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4pPr>
            <a:lvl5pPr marL="1714457" lvl="4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5pPr>
            <a:lvl6pPr marL="2057348" lvl="5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■"/>
              <a:defRPr/>
            </a:lvl6pPr>
            <a:lvl7pPr marL="2400240" lvl="6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●"/>
              <a:defRPr/>
            </a:lvl7pPr>
            <a:lvl8pPr marL="2743132" lvl="7" indent="-238119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Char char="○"/>
              <a:defRPr/>
            </a:lvl8pPr>
            <a:lvl9pPr marL="3086023" lvl="8" indent="-238119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1"/>
          </p:nvPr>
        </p:nvSpPr>
        <p:spPr>
          <a:xfrm>
            <a:off x="233777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3811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2"/>
          </p:nvPr>
        </p:nvSpPr>
        <p:spPr>
          <a:xfrm>
            <a:off x="3624302" y="1152475"/>
            <a:ext cx="29999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3811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05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233775" y="555600"/>
            <a:ext cx="2106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1"/>
          </p:nvPr>
        </p:nvSpPr>
        <p:spPr>
          <a:xfrm>
            <a:off x="233775" y="1389600"/>
            <a:ext cx="2106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892" lvl="0" indent="-22859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900"/>
            </a:lvl1pPr>
            <a:lvl2pPr marL="685783" lvl="1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2pPr>
            <a:lvl3pPr marL="1028675" lvl="2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3pPr>
            <a:lvl4pPr marL="1371566" lvl="3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4pPr>
            <a:lvl5pPr marL="1714457" lvl="4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5pPr>
            <a:lvl6pPr marL="2057348" lvl="5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■"/>
              <a:defRPr sz="900"/>
            </a:lvl6pPr>
            <a:lvl7pPr marL="2400240" lvl="6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●"/>
              <a:defRPr sz="900"/>
            </a:lvl7pPr>
            <a:lvl8pPr marL="2743132" lvl="7" indent="-228594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200"/>
              <a:buChar char="○"/>
              <a:defRPr sz="900"/>
            </a:lvl8pPr>
            <a:lvl9pPr marL="3086023" lvl="8" indent="-228594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200"/>
              <a:buChar char="■"/>
              <a:defRPr sz="9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2C4F"/>
            </a:gs>
            <a:gs pos="100000">
              <a:srgbClr val="1E123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242C4F"/>
            </a:gs>
            <a:gs pos="100000">
              <a:srgbClr val="1E123D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body" idx="1"/>
          </p:nvPr>
        </p:nvSpPr>
        <p:spPr>
          <a:xfrm>
            <a:off x="233775" y="1152475"/>
            <a:ext cx="639045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75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AR" altLang="ko" smtClean="0"/>
              <a:pPr/>
              <a:t>‹Nº›</a:t>
            </a:fld>
            <a:endParaRPr lang="es-A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fietp@educacion.gob.ar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3"/>
          <p:cNvSpPr txBox="1"/>
          <p:nvPr/>
        </p:nvSpPr>
        <p:spPr>
          <a:xfrm>
            <a:off x="1628775" y="3655026"/>
            <a:ext cx="3600450" cy="2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algn="ctr">
              <a:buSzPts val="1100"/>
            </a:pPr>
            <a:endParaRPr sz="900" dirty="0">
              <a:solidFill>
                <a:schemeClr val="accent5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689210BC-7C47-9CCA-3C37-514B367C437A}"/>
              </a:ext>
            </a:extLst>
          </p:cNvPr>
          <p:cNvGrpSpPr/>
          <p:nvPr/>
        </p:nvGrpSpPr>
        <p:grpSpPr>
          <a:xfrm>
            <a:off x="389060" y="1545719"/>
            <a:ext cx="6079881" cy="2052063"/>
            <a:chOff x="389060" y="1217933"/>
            <a:chExt cx="6079881" cy="2052063"/>
          </a:xfrm>
        </p:grpSpPr>
        <p:sp>
          <p:nvSpPr>
            <p:cNvPr id="75" name="Google Shape;75;p23"/>
            <p:cNvSpPr txBox="1"/>
            <p:nvPr/>
          </p:nvSpPr>
          <p:spPr>
            <a:xfrm>
              <a:off x="389060" y="2571751"/>
              <a:ext cx="6079881" cy="6982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1431" tIns="25706" rIns="51431" bIns="25706" anchor="t" anchorCtr="0">
              <a:spAutoFit/>
            </a:bodyPr>
            <a:lstStyle/>
            <a:p>
              <a:pPr marL="0" lvl="0" indent="0" algn="ctr" defTabSz="1219170" eaLnBrk="1" fontAlgn="auto" latinLnBrk="0" hangingPunct="1">
                <a:buSzPts val="3700"/>
                <a:buFont typeface="Arial"/>
                <a:buNone/>
                <a:tabLst/>
                <a:defRPr/>
              </a:pPr>
              <a:r>
                <a:rPr lang="es-AR" altLang="ko" sz="2100" b="1" dirty="0">
                  <a:solidFill>
                    <a:schemeClr val="lt1"/>
                  </a:solidFill>
                  <a:latin typeface="Lora"/>
                  <a:sym typeface="Lora"/>
                </a:rPr>
                <a:t>Instituto Nacional de</a:t>
              </a:r>
            </a:p>
            <a:p>
              <a:pPr marL="0" lvl="0" indent="0" algn="ctr" defTabSz="1219170" eaLnBrk="1" fontAlgn="auto" latinLnBrk="0" hangingPunct="1">
                <a:buSzPts val="3700"/>
                <a:buFont typeface="Arial"/>
                <a:buNone/>
                <a:tabLst/>
                <a:defRPr/>
              </a:pPr>
              <a:r>
                <a:rPr lang="es-AR" sz="2100" b="1" dirty="0">
                  <a:solidFill>
                    <a:schemeClr val="lt1"/>
                  </a:solidFill>
                  <a:latin typeface="Lora"/>
                  <a:sym typeface="Lora"/>
                </a:rPr>
                <a:t>Educación Tecnológica</a:t>
              </a:r>
              <a:endParaRPr sz="2100" b="1" dirty="0">
                <a:solidFill>
                  <a:schemeClr val="lt1"/>
                </a:solidFill>
                <a:latin typeface="Lora"/>
                <a:sym typeface="Lora"/>
              </a:endParaRPr>
            </a:p>
          </p:txBody>
        </p:sp>
        <p:pic>
          <p:nvPicPr>
            <p:cNvPr id="77" name="Google Shape;77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783489" y="1217933"/>
              <a:ext cx="1291950" cy="129195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2"/>
    </mc:Choice>
    <mc:Fallback xmlns="">
      <p:transition spd="slow" advTm="1172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1" name="Google Shape;1461;p46"/>
          <p:cNvSpPr txBox="1"/>
          <p:nvPr/>
        </p:nvSpPr>
        <p:spPr>
          <a:xfrm>
            <a:off x="669638" y="2293988"/>
            <a:ext cx="4632124" cy="16358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2800"/>
            </a:pPr>
            <a:r>
              <a:rPr lang="es-AR" altLang="ko" sz="2400" dirty="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¡Muchas </a:t>
            </a:r>
            <a:r>
              <a:rPr lang="es-ES" altLang="ko" sz="2400" dirty="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Gracias</a:t>
            </a:r>
            <a:r>
              <a:rPr lang="es-AR" altLang="ko" sz="2400" dirty="0">
                <a:solidFill>
                  <a:schemeClr val="lt1"/>
                </a:solidFill>
                <a:latin typeface="Lora Medium"/>
                <a:ea typeface="Lora Medium"/>
                <a:cs typeface="Lora Medium"/>
                <a:sym typeface="Lora Medium"/>
              </a:rPr>
              <a:t>!</a:t>
            </a:r>
          </a:p>
          <a:p>
            <a:pPr>
              <a:buSzPts val="2800"/>
            </a:pPr>
            <a:endParaRPr lang="es-AR" sz="2400" dirty="0">
              <a:solidFill>
                <a:schemeClr val="lt1"/>
              </a:solidFill>
              <a:latin typeface="Lora Medium"/>
              <a:ea typeface="Lora Medium"/>
              <a:cs typeface="Lora Medium"/>
              <a:sym typeface="Lora Medium"/>
            </a:endParaRPr>
          </a:p>
          <a:p>
            <a:pPr>
              <a:buSzPts val="2800"/>
            </a:pPr>
            <a:r>
              <a:rPr lang="es-ES" altLang="ko" sz="16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Unidad de información y estadística, INET</a:t>
            </a:r>
          </a:p>
          <a:p>
            <a:pPr>
              <a:buSzPts val="2800"/>
            </a:pPr>
            <a:r>
              <a:rPr lang="es-AR" sz="1600" dirty="0">
                <a:solidFill>
                  <a:srgbClr val="5B9BD5"/>
                </a:solidFill>
                <a:latin typeface="Montserrat" pitchFamily="2" charset="0"/>
                <a:sym typeface="Lora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rfietp@educacion.gob.ar</a:t>
            </a:r>
            <a:endParaRPr lang="es-AR" sz="1600" dirty="0">
              <a:solidFill>
                <a:srgbClr val="5B9BD5"/>
              </a:solidFill>
              <a:latin typeface="Montserrat" pitchFamily="2" charset="0"/>
              <a:sym typeface="Lora Medium"/>
            </a:endParaRPr>
          </a:p>
          <a:p>
            <a:pPr>
              <a:buSzPts val="2800"/>
            </a:pPr>
            <a:r>
              <a:rPr lang="es-AR" sz="1600" dirty="0">
                <a:solidFill>
                  <a:srgbClr val="5B9BD5"/>
                </a:solidFill>
                <a:latin typeface="Montserrat" pitchFamily="2" charset="0"/>
                <a:sym typeface="Lora Medium"/>
              </a:rPr>
              <a:t>(011) 4129-2032</a:t>
            </a:r>
            <a:endParaRPr lang="es-ES" sz="1600" dirty="0">
              <a:solidFill>
                <a:srgbClr val="5B9BD5"/>
              </a:solidFill>
              <a:latin typeface="Montserrat" pitchFamily="2" charset="0"/>
              <a:sym typeface="Montserrat Medium"/>
            </a:endParaRPr>
          </a:p>
        </p:txBody>
      </p:sp>
      <p:cxnSp>
        <p:nvCxnSpPr>
          <p:cNvPr id="1463" name="Google Shape;1463;p46"/>
          <p:cNvCxnSpPr>
            <a:cxnSpLocks/>
          </p:cNvCxnSpPr>
          <p:nvPr/>
        </p:nvCxnSpPr>
        <p:spPr>
          <a:xfrm>
            <a:off x="669638" y="1213650"/>
            <a:ext cx="402907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921"/>
              </a:srgbClr>
            </a:outerShdw>
          </a:effectLst>
        </p:spPr>
      </p:cxnSp>
      <p:pic>
        <p:nvPicPr>
          <p:cNvPr id="2" name="Google Shape;87;p24">
            <a:extLst>
              <a:ext uri="{FF2B5EF4-FFF2-40B4-BE49-F238E27FC236}">
                <a16:creationId xmlns:a16="http://schemas.microsoft.com/office/drawing/2014/main" id="{3971C21E-CF35-6F3D-203F-F572D1EC9811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 amt="20000"/>
          </a:blip>
          <a:srcRect r="49397"/>
          <a:stretch/>
        </p:blipFill>
        <p:spPr>
          <a:xfrm>
            <a:off x="5527937" y="411750"/>
            <a:ext cx="1330063" cy="43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6" descr="Texto&#10;&#10;Descripción generada automáticamente">
            <a:extLst>
              <a:ext uri="{FF2B5EF4-FFF2-40B4-BE49-F238E27FC236}">
                <a16:creationId xmlns:a16="http://schemas.microsoft.com/office/drawing/2014/main" id="{C2A9B674-9601-2818-0A29-A8B7B88BB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5" y="4481761"/>
            <a:ext cx="1611746" cy="40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 descr="Texto&#10;&#10;Descripción generada automáticamente">
            <a:extLst>
              <a:ext uri="{FF2B5EF4-FFF2-40B4-BE49-F238E27FC236}">
                <a16:creationId xmlns:a16="http://schemas.microsoft.com/office/drawing/2014/main" id="{5C926768-41BC-66A8-1737-CDCB2D938A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96" y="4325590"/>
            <a:ext cx="1696086" cy="6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4"/>
          <p:cNvSpPr txBox="1"/>
          <p:nvPr/>
        </p:nvSpPr>
        <p:spPr>
          <a:xfrm>
            <a:off x="605344" y="1772341"/>
            <a:ext cx="4761000" cy="555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Tx/>
              <a:buNone/>
              <a:tabLst/>
              <a:defRPr/>
            </a:pPr>
            <a:r>
              <a:rPr lang="es-AR" sz="2000" b="1" dirty="0">
                <a:solidFill>
                  <a:srgbClr val="FFC000"/>
                </a:solidFill>
                <a:latin typeface="Lora"/>
                <a:ea typeface="Lora"/>
                <a:cs typeface="Lora"/>
                <a:sym typeface="Lora"/>
              </a:rPr>
              <a:t>Educación Técnico Profesional</a:t>
            </a:r>
            <a:endParaRPr sz="2000" b="1" dirty="0">
              <a:solidFill>
                <a:srgbClr val="FFC000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83" name="Google Shape;83;p24"/>
          <p:cNvSpPr txBox="1"/>
          <p:nvPr/>
        </p:nvSpPr>
        <p:spPr>
          <a:xfrm>
            <a:off x="605345" y="2617168"/>
            <a:ext cx="5265635" cy="55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500"/>
            </a:pPr>
            <a:r>
              <a:rPr lang="es-ES" altLang="ko" b="1" dirty="0">
                <a:solidFill>
                  <a:schemeClr val="lt1"/>
                </a:solidFill>
                <a:latin typeface="Montserrat" pitchFamily="2" charset="0"/>
                <a:ea typeface="Montserrat SemiBold"/>
                <a:cs typeface="Montserrat SemiBold"/>
                <a:sym typeface="Montserrat SemiBold"/>
              </a:rPr>
              <a:t>Resultados encuesta SUR, orientación Agropecuaria - 2025</a:t>
            </a:r>
          </a:p>
        </p:txBody>
      </p:sp>
      <p:cxnSp>
        <p:nvCxnSpPr>
          <p:cNvPr id="85" name="Google Shape;85;p24"/>
          <p:cNvCxnSpPr/>
          <p:nvPr/>
        </p:nvCxnSpPr>
        <p:spPr>
          <a:xfrm>
            <a:off x="669638" y="2463806"/>
            <a:ext cx="20182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6" name="Google Shape;86;p24"/>
          <p:cNvSpPr txBox="1"/>
          <p:nvPr/>
        </p:nvSpPr>
        <p:spPr>
          <a:xfrm>
            <a:off x="605344" y="3350124"/>
            <a:ext cx="3600450" cy="403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noAutofit/>
          </a:bodyPr>
          <a:lstStyle/>
          <a:p>
            <a:pPr>
              <a:buSzPts val="1100"/>
            </a:pPr>
            <a:r>
              <a:rPr lang="es-ES" altLang="ko" sz="105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Elaborado</a:t>
            </a:r>
            <a:r>
              <a:rPr lang="es-ES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 por la Unidad de información y estadística, INET.</a:t>
            </a:r>
          </a:p>
          <a:p>
            <a:pPr>
              <a:buSzPts val="1100"/>
            </a:pPr>
            <a:r>
              <a:rPr lang="es-ES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Septiembre</a:t>
            </a:r>
            <a:r>
              <a:rPr lang="ko" altLang="es-AR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 </a:t>
            </a:r>
            <a:r>
              <a:rPr lang="es-AR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/ </a:t>
            </a:r>
            <a:r>
              <a:rPr lang="es-ES" altLang="ko" sz="1000" dirty="0">
                <a:solidFill>
                  <a:srgbClr val="5B9BD5"/>
                </a:solidFill>
                <a:latin typeface="Montserrat" pitchFamily="2" charset="0"/>
                <a:ea typeface="Montserrat Medium"/>
                <a:cs typeface="Montserrat Medium"/>
                <a:sym typeface="Montserrat Medium"/>
              </a:rPr>
              <a:t>2025</a:t>
            </a:r>
            <a:endParaRPr sz="1000" dirty="0">
              <a:solidFill>
                <a:srgbClr val="5B9BD5"/>
              </a:solidFill>
              <a:latin typeface="Montserrat" pitchFamily="2" charset="0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87" name="Google Shape;87;p24"/>
          <p:cNvPicPr preferRelativeResize="0">
            <a:picLocks noChangeAspect="1"/>
          </p:cNvPicPr>
          <p:nvPr/>
        </p:nvPicPr>
        <p:blipFill rotWithShape="1">
          <a:blip r:embed="rId3">
            <a:alphaModFix amt="20000"/>
          </a:blip>
          <a:srcRect r="49397"/>
          <a:stretch/>
        </p:blipFill>
        <p:spPr>
          <a:xfrm>
            <a:off x="5527937" y="411750"/>
            <a:ext cx="1330063" cy="43200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" name="Google Shape;88;p24"/>
          <p:cNvCxnSpPr/>
          <p:nvPr/>
        </p:nvCxnSpPr>
        <p:spPr>
          <a:xfrm>
            <a:off x="669638" y="1213650"/>
            <a:ext cx="4029075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23921"/>
              </a:srgbClr>
            </a:outerShdw>
          </a:effectLst>
        </p:spPr>
      </p:cxnSp>
      <p:pic>
        <p:nvPicPr>
          <p:cNvPr id="2" name="Imagen 6" descr="Texto&#10;&#10;Descripción generada automáticamente">
            <a:extLst>
              <a:ext uri="{FF2B5EF4-FFF2-40B4-BE49-F238E27FC236}">
                <a16:creationId xmlns:a16="http://schemas.microsoft.com/office/drawing/2014/main" id="{E97AF59A-2CC9-5EEC-AD35-527BBD3484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85" y="4481761"/>
            <a:ext cx="1611746" cy="40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 descr="Texto&#10;&#10;Descripción generada automáticamente">
            <a:extLst>
              <a:ext uri="{FF2B5EF4-FFF2-40B4-BE49-F238E27FC236}">
                <a16:creationId xmlns:a16="http://schemas.microsoft.com/office/drawing/2014/main" id="{7DCA3451-8655-A903-B2D7-6DCAAE74C4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96" y="4325590"/>
            <a:ext cx="1696086" cy="64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/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0DC366AC-39CB-E85A-0F70-8B99331116DE}"/>
              </a:ext>
            </a:extLst>
          </p:cNvPr>
          <p:cNvGrpSpPr/>
          <p:nvPr/>
        </p:nvGrpSpPr>
        <p:grpSpPr>
          <a:xfrm>
            <a:off x="0" y="4394524"/>
            <a:ext cx="6858000" cy="756012"/>
            <a:chOff x="0" y="4394524"/>
            <a:chExt cx="6858000" cy="756012"/>
          </a:xfrm>
        </p:grpSpPr>
        <p:sp>
          <p:nvSpPr>
            <p:cNvPr id="151" name="Google Shape;151;p27"/>
            <p:cNvSpPr/>
            <p:nvPr/>
          </p:nvSpPr>
          <p:spPr>
            <a:xfrm>
              <a:off x="0" y="5078986"/>
              <a:ext cx="6858000" cy="71550"/>
            </a:xfrm>
            <a:prstGeom prst="rect">
              <a:avLst/>
            </a:prstGeom>
            <a:solidFill>
              <a:srgbClr val="242C4F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/>
            <a:p>
              <a:pPr algn="ctr" defTabSz="685767">
                <a:buSzPts val="1400"/>
              </a:pPr>
              <a:endParaRPr sz="1050" dirty="0">
                <a:solidFill>
                  <a:srgbClr val="242C4F"/>
                </a:solidFill>
              </a:endParaRPr>
            </a:p>
          </p:txBody>
        </p:sp>
        <p:pic>
          <p:nvPicPr>
            <p:cNvPr id="3" name="Imagen 2" descr="Interfaz de usuario gráfica, Texto, Aplicación, Correo electrónico&#10;&#10;Descripción generada automáticamente">
              <a:extLst>
                <a:ext uri="{FF2B5EF4-FFF2-40B4-BE49-F238E27FC236}">
                  <a16:creationId xmlns:a16="http://schemas.microsoft.com/office/drawing/2014/main" id="{E766718C-7B9B-A802-2EAF-8F6B6750A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558" b="9975"/>
            <a:stretch/>
          </p:blipFill>
          <p:spPr>
            <a:xfrm>
              <a:off x="3710629" y="4434840"/>
              <a:ext cx="1836037" cy="554846"/>
            </a:xfrm>
            <a:prstGeom prst="rect">
              <a:avLst/>
            </a:prstGeom>
          </p:spPr>
        </p:pic>
        <p:pic>
          <p:nvPicPr>
            <p:cNvPr id="5" name="Imagen 4" descr="Texto, Logotipo&#10;&#10;Descripción generada automáticamente">
              <a:extLst>
                <a:ext uri="{FF2B5EF4-FFF2-40B4-BE49-F238E27FC236}">
                  <a16:creationId xmlns:a16="http://schemas.microsoft.com/office/drawing/2014/main" id="{84C0AAB9-B173-5E23-306D-0772B2B7D3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46" y="4394524"/>
              <a:ext cx="1620001" cy="595162"/>
            </a:xfrm>
            <a:prstGeom prst="rect">
              <a:avLst/>
            </a:prstGeom>
          </p:spPr>
        </p:pic>
      </p:grpSp>
      <p:cxnSp>
        <p:nvCxnSpPr>
          <p:cNvPr id="2" name="Google Shape;105;p25">
            <a:extLst>
              <a:ext uri="{FF2B5EF4-FFF2-40B4-BE49-F238E27FC236}">
                <a16:creationId xmlns:a16="http://schemas.microsoft.com/office/drawing/2014/main" id="{4A1CDBA9-8A01-4CBC-8214-34E87A285E34}"/>
              </a:ext>
            </a:extLst>
          </p:cNvPr>
          <p:cNvCxnSpPr>
            <a:cxnSpLocks/>
          </p:cNvCxnSpPr>
          <p:nvPr/>
        </p:nvCxnSpPr>
        <p:spPr>
          <a:xfrm>
            <a:off x="378173" y="779884"/>
            <a:ext cx="5794027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4" name="Google Shape;106;p25">
            <a:extLst>
              <a:ext uri="{FF2B5EF4-FFF2-40B4-BE49-F238E27FC236}">
                <a16:creationId xmlns:a16="http://schemas.microsoft.com/office/drawing/2014/main" id="{57A81B1D-4F82-865A-7BEF-F00AF652C8F2}"/>
              </a:ext>
            </a:extLst>
          </p:cNvPr>
          <p:cNvSpPr txBox="1"/>
          <p:nvPr/>
        </p:nvSpPr>
        <p:spPr>
          <a:xfrm>
            <a:off x="378173" y="471994"/>
            <a:ext cx="5038248" cy="2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31" tIns="25706" rIns="51431" bIns="25706" anchor="t" anchorCtr="0">
            <a:spAutoFit/>
          </a:bodyPr>
          <a:lstStyle/>
          <a:p>
            <a:pPr>
              <a:buSzPts val="1700"/>
            </a:pPr>
            <a:r>
              <a:rPr lang="es-ES" altLang="ko" sz="1600" b="1" dirty="0">
                <a:solidFill>
                  <a:srgbClr val="242C4F"/>
                </a:solidFill>
                <a:latin typeface="Lora"/>
                <a:sym typeface="Lora"/>
              </a:rPr>
              <a:t>Resultados de la encuesta </a:t>
            </a:r>
            <a:r>
              <a:rPr lang="es-ES" altLang="ko" sz="1600" b="1" dirty="0" err="1">
                <a:solidFill>
                  <a:srgbClr val="242C4F"/>
                </a:solidFill>
                <a:latin typeface="Lora"/>
                <a:sym typeface="Lora"/>
              </a:rPr>
              <a:t>on</a:t>
            </a:r>
            <a:r>
              <a:rPr lang="es-ES" altLang="ko" sz="1600" b="1" dirty="0">
                <a:solidFill>
                  <a:srgbClr val="242C4F"/>
                </a:solidFill>
                <a:latin typeface="Lora"/>
                <a:sym typeface="Lora"/>
              </a:rPr>
              <a:t> line (septiembre 2025)</a:t>
            </a:r>
            <a:endParaRPr lang="es-ES" sz="1600" b="1" dirty="0">
              <a:solidFill>
                <a:srgbClr val="242C4F"/>
              </a:solidFill>
              <a:latin typeface="Lora"/>
              <a:sym typeface="Lora"/>
            </a:endParaRPr>
          </a:p>
        </p:txBody>
      </p:sp>
      <p:sp>
        <p:nvSpPr>
          <p:cNvPr id="6" name="Google Shape;95;p25">
            <a:extLst>
              <a:ext uri="{FF2B5EF4-FFF2-40B4-BE49-F238E27FC236}">
                <a16:creationId xmlns:a16="http://schemas.microsoft.com/office/drawing/2014/main" id="{B4EF2114-A55B-1FCA-A0ED-BFB18D07F0BC}"/>
              </a:ext>
            </a:extLst>
          </p:cNvPr>
          <p:cNvSpPr/>
          <p:nvPr/>
        </p:nvSpPr>
        <p:spPr>
          <a:xfrm>
            <a:off x="291905" y="935960"/>
            <a:ext cx="6073270" cy="35655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>
            <a:spAutoFit/>
          </a:bodyPr>
          <a:lstStyle/>
          <a:p>
            <a:pPr>
              <a:lnSpc>
                <a:spcPct val="114000"/>
              </a:lnSpc>
            </a:pP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encuesta se realizó durante el mes de agosto (2025), de carácter autoadministrada y virtual.</a:t>
            </a:r>
          </a:p>
          <a:p>
            <a:pPr>
              <a:lnSpc>
                <a:spcPct val="114000"/>
              </a:lnSpc>
            </a:pPr>
            <a:endParaRPr lang="es-ES_tradnl" dirty="0">
              <a:solidFill>
                <a:schemeClr val="tx1">
                  <a:lumMod val="95000"/>
                  <a:lumOff val="5000"/>
                </a:schemeClr>
              </a:solidFill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Este relevamiento está dirigido a los equipos directivos de las escuelas. En su gran mayoría, respondieron los/as directores o vicedirectores de las escuelas.</a:t>
            </a:r>
          </a:p>
          <a:p>
            <a:pPr>
              <a:lnSpc>
                <a:spcPct val="114000"/>
              </a:lnSpc>
            </a:pPr>
            <a:endParaRPr lang="es-ES_tradnl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 recibieron 21 respuestas correspondientes a instituciones de ETP de la orientación “Agropecuaria” de la región Sur (Chubut, Río Negro, La Pa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mpa, Santa Cruz, Tierra del Fuego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 sobre un total de 35 escuelas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4000"/>
              </a:lnSpc>
            </a:pPr>
            <a:endParaRPr lang="es-ES_tradnl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Lora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En total, 20 escuelas respondieron que tienen vinculación con el sector socio productivo/comunitario/tecnológico</a:t>
            </a:r>
            <a:r>
              <a:rPr lang="es-ES_tradnl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Lora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Solo 1 escuela declaró no tener ningún tipo de vinculación con estos sectores. </a:t>
            </a:r>
            <a:endParaRPr lang="es-ES_tradnl" sz="15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Montserrat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21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8D1313A1-EB8D-96B8-995C-2A8FFED556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33A3D872-78F9-80DD-7341-BA8980B708E8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C75D7244-F944-A512-0131-B64CC4D39FCB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3EA5E140-58EA-F4B6-3E96-129CA3EF3B34}"/>
              </a:ext>
            </a:extLst>
          </p:cNvPr>
          <p:cNvSpPr txBox="1"/>
          <p:nvPr/>
        </p:nvSpPr>
        <p:spPr>
          <a:xfrm>
            <a:off x="583913" y="4660936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8D8FDFB-1FE3-6345-69D3-3E40A73FFA43}"/>
              </a:ext>
            </a:extLst>
          </p:cNvPr>
          <p:cNvSpPr txBox="1"/>
          <p:nvPr/>
        </p:nvSpPr>
        <p:spPr>
          <a:xfrm>
            <a:off x="583913" y="218805"/>
            <a:ext cx="55479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latin typeface="+mn-lt"/>
              </a:rPr>
              <a:t>Perfil del equipo directivo</a:t>
            </a:r>
            <a:endParaRPr lang="es-AR" sz="1600" b="1" dirty="0">
              <a:latin typeface="+mn-lt"/>
            </a:endParaRPr>
          </a:p>
        </p:txBody>
      </p:sp>
      <p:cxnSp>
        <p:nvCxnSpPr>
          <p:cNvPr id="13" name="Google Shape;105;p25">
            <a:extLst>
              <a:ext uri="{FF2B5EF4-FFF2-40B4-BE49-F238E27FC236}">
                <a16:creationId xmlns:a16="http://schemas.microsoft.com/office/drawing/2014/main" id="{BAB7C55B-B280-E6FB-9959-F8BFD5D08988}"/>
              </a:ext>
            </a:extLst>
          </p:cNvPr>
          <p:cNvCxnSpPr>
            <a:cxnSpLocks/>
          </p:cNvCxnSpPr>
          <p:nvPr/>
        </p:nvCxnSpPr>
        <p:spPr>
          <a:xfrm>
            <a:off x="583913" y="610563"/>
            <a:ext cx="4877028" cy="0"/>
          </a:xfrm>
          <a:prstGeom prst="straightConnector1">
            <a:avLst/>
          </a:prstGeom>
          <a:noFill/>
          <a:ln w="12700" cap="flat" cmpd="sng">
            <a:solidFill>
              <a:srgbClr val="242C4F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F50606B-ADCC-40E0-91FE-73D2779EFA0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6470915"/>
              </p:ext>
            </p:extLst>
          </p:nvPr>
        </p:nvGraphicFramePr>
        <p:xfrm>
          <a:off x="3429000" y="1425602"/>
          <a:ext cx="3574752" cy="31151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1AFCAAAA-23C6-A69F-69E4-D93B869C9B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03976"/>
              </p:ext>
            </p:extLst>
          </p:nvPr>
        </p:nvGraphicFramePr>
        <p:xfrm>
          <a:off x="-256158" y="944918"/>
          <a:ext cx="4572000" cy="362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B2FDD019-3DE2-D9DD-CBBE-A43BFDB08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7289426"/>
              </p:ext>
            </p:extLst>
          </p:nvPr>
        </p:nvGraphicFramePr>
        <p:xfrm>
          <a:off x="2431752" y="167749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4973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F803BAB4-D7D5-9346-1BC8-ED0F781C6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385975E7-DAE7-8AAA-70DF-C1DA042FC729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1B677AA7-E280-F85D-05CD-D8C7CBAB1FE5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EFA78E-456C-F983-EC80-97207A23BF38}"/>
              </a:ext>
            </a:extLst>
          </p:cNvPr>
          <p:cNvSpPr txBox="1"/>
          <p:nvPr/>
        </p:nvSpPr>
        <p:spPr>
          <a:xfrm>
            <a:off x="481172" y="4743198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229A0238-EC51-BFD0-837C-775DC881AF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0398121"/>
              </p:ext>
            </p:extLst>
          </p:nvPr>
        </p:nvGraphicFramePr>
        <p:xfrm>
          <a:off x="71437" y="64514"/>
          <a:ext cx="6715125" cy="4573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550302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CFF55A52-49B7-7B17-3060-E60539DF11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539C8DAD-207D-FABC-B6E6-C3E89642E435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4A3FFF9C-86B0-D231-0576-7D0BB83B6555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066DE6-06F8-E60B-DEAE-41EA1B3FB74F}"/>
              </a:ext>
            </a:extLst>
          </p:cNvPr>
          <p:cNvSpPr txBox="1"/>
          <p:nvPr/>
        </p:nvSpPr>
        <p:spPr>
          <a:xfrm>
            <a:off x="460624" y="4678072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AFC7F05-11E4-A230-5D3F-2E5D0EAFA5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1148310"/>
              </p:ext>
            </p:extLst>
          </p:nvPr>
        </p:nvGraphicFramePr>
        <p:xfrm>
          <a:off x="469186" y="420219"/>
          <a:ext cx="5919628" cy="4172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98220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3809F39F-2F1C-EE86-5EDB-8379126E44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EDC3BBF2-BAA4-A873-EF14-5A278E43F91F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4B648E44-5121-E1B1-7B3C-19AAC4DF5995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026CECE-7C9A-ACA6-AE92-21C10356713A}"/>
              </a:ext>
            </a:extLst>
          </p:cNvPr>
          <p:cNvSpPr txBox="1"/>
          <p:nvPr/>
        </p:nvSpPr>
        <p:spPr>
          <a:xfrm>
            <a:off x="378430" y="4627782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7CDADB1-7813-76D7-8819-9A19FDC03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172068"/>
              </p:ext>
            </p:extLst>
          </p:nvPr>
        </p:nvGraphicFramePr>
        <p:xfrm>
          <a:off x="297951" y="369664"/>
          <a:ext cx="5897366" cy="4037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22798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872AF90A-82FC-E007-95DB-C59B7CAACC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E215D3C7-4FC3-0D57-DD24-5C8EAB5A1837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44C29DB8-FCC5-52DC-59BF-D871CC3918B0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4129C0E-A311-C147-75B0-77B7555695BD}"/>
              </a:ext>
            </a:extLst>
          </p:cNvPr>
          <p:cNvSpPr txBox="1"/>
          <p:nvPr/>
        </p:nvSpPr>
        <p:spPr>
          <a:xfrm>
            <a:off x="419526" y="4735129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5E6932F7-DE1D-3A6E-F24F-995CECDE44A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2717346"/>
              </p:ext>
            </p:extLst>
          </p:nvPr>
        </p:nvGraphicFramePr>
        <p:xfrm>
          <a:off x="0" y="177538"/>
          <a:ext cx="6950467" cy="4444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55612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0">
          <a:extLst>
            <a:ext uri="{FF2B5EF4-FFF2-40B4-BE49-F238E27FC236}">
              <a16:creationId xmlns:a16="http://schemas.microsoft.com/office/drawing/2014/main" id="{C8C7F50E-2718-5B3A-5C20-A1F31DFA3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7">
            <a:extLst>
              <a:ext uri="{FF2B5EF4-FFF2-40B4-BE49-F238E27FC236}">
                <a16:creationId xmlns:a16="http://schemas.microsoft.com/office/drawing/2014/main" id="{C2C449EE-AFFF-E287-50E2-6CD540C2FBD5}"/>
              </a:ext>
            </a:extLst>
          </p:cNvPr>
          <p:cNvPicPr preferRelativeResize="0"/>
          <p:nvPr/>
        </p:nvPicPr>
        <p:blipFill rotWithShape="1">
          <a:blip r:embed="rId3">
            <a:alphaModFix amt="35000"/>
          </a:blip>
          <a:srcRect r="50090"/>
          <a:stretch/>
        </p:blipFill>
        <p:spPr>
          <a:xfrm>
            <a:off x="5748140" y="736092"/>
            <a:ext cx="1109860" cy="3671317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7">
            <a:extLst>
              <a:ext uri="{FF2B5EF4-FFF2-40B4-BE49-F238E27FC236}">
                <a16:creationId xmlns:a16="http://schemas.microsoft.com/office/drawing/2014/main" id="{8EE12359-7E8F-452A-7448-CEFB7336F981}"/>
              </a:ext>
            </a:extLst>
          </p:cNvPr>
          <p:cNvSpPr/>
          <p:nvPr/>
        </p:nvSpPr>
        <p:spPr>
          <a:xfrm>
            <a:off x="0" y="5078986"/>
            <a:ext cx="6858000" cy="71550"/>
          </a:xfrm>
          <a:prstGeom prst="rect">
            <a:avLst/>
          </a:prstGeom>
          <a:solidFill>
            <a:srgbClr val="242C4F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algn="ctr" defTabSz="685767">
              <a:buSzPts val="1400"/>
            </a:pPr>
            <a:endParaRPr sz="1050" dirty="0">
              <a:solidFill>
                <a:srgbClr val="242C4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7C0E478-24AF-3A01-C058-ACA3AA2A7D14}"/>
              </a:ext>
            </a:extLst>
          </p:cNvPr>
          <p:cNvSpPr txBox="1"/>
          <p:nvPr/>
        </p:nvSpPr>
        <p:spPr>
          <a:xfrm>
            <a:off x="491445" y="4627782"/>
            <a:ext cx="373192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900" dirty="0">
                <a:solidFill>
                  <a:schemeClr val="bg1">
                    <a:lumMod val="50000"/>
                  </a:schemeClr>
                </a:solidFill>
                <a:latin typeface="Lora" pitchFamily="2" charset="0"/>
              </a:rPr>
              <a:t>Fuente: INET. UIE. Encuesta Instituciones Agropecuaria. 2025</a:t>
            </a: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6D62ED4-8F5C-E342-87CD-8B2A14063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6556927"/>
              </p:ext>
            </p:extLst>
          </p:nvPr>
        </p:nvGraphicFramePr>
        <p:xfrm>
          <a:off x="91183" y="544530"/>
          <a:ext cx="6617842" cy="43140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119762"/>
      </p:ext>
    </p:extLst>
  </p:cSld>
  <p:clrMapOvr>
    <a:masterClrMapping/>
  </p:clrMapOvr>
</p:sld>
</file>

<file path=ppt/theme/theme1.xml><?xml version="1.0" encoding="utf-8"?>
<a:theme xmlns:a="http://schemas.openxmlformats.org/drawingml/2006/main" name="PPT BASE MINISTERIO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2533</TotalTime>
  <Words>546</Words>
  <Application>Microsoft Office PowerPoint</Application>
  <PresentationFormat>Personalizado</PresentationFormat>
  <Paragraphs>47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10</vt:i4>
      </vt:variant>
    </vt:vector>
  </HeadingPairs>
  <TitlesOfParts>
    <vt:vector size="18" baseType="lpstr">
      <vt:lpstr>Arial</vt:lpstr>
      <vt:lpstr>Lora Medium</vt:lpstr>
      <vt:lpstr>Aptos</vt:lpstr>
      <vt:lpstr>Lora</vt:lpstr>
      <vt:lpstr>Montserrat Medium</vt:lpstr>
      <vt:lpstr>Montserrat</vt:lpstr>
      <vt:lpstr>PPT BASE MINISTERIOS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Gustavo Alvarez</dc:creator>
  <cp:lastModifiedBy>Ramiro Martinez Mendoza</cp:lastModifiedBy>
  <cp:revision>78</cp:revision>
  <dcterms:modified xsi:type="dcterms:W3CDTF">2025-09-09T16:06:25Z</dcterms:modified>
</cp:coreProperties>
</file>