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4"/>
    <p:sldMasterId id="2147483669" r:id="rId5"/>
  </p:sldMasterIdLst>
  <p:notesMasterIdLst>
    <p:notesMasterId r:id="rId17"/>
  </p:notesMasterIdLst>
  <p:sldIdLst>
    <p:sldId id="351" r:id="rId6"/>
    <p:sldId id="333" r:id="rId7"/>
    <p:sldId id="371" r:id="rId8"/>
    <p:sldId id="372" r:id="rId9"/>
    <p:sldId id="373" r:id="rId10"/>
    <p:sldId id="367" r:id="rId11"/>
    <p:sldId id="370" r:id="rId12"/>
    <p:sldId id="359" r:id="rId13"/>
    <p:sldId id="368" r:id="rId14"/>
    <p:sldId id="369" r:id="rId15"/>
    <p:sldId id="279" r:id="rId16"/>
  </p:sldIdLst>
  <p:sldSz cx="9144000" cy="5143500" type="screen16x9"/>
  <p:notesSz cx="6797675" cy="9926638"/>
  <p:embeddedFontLst>
    <p:embeddedFont>
      <p:font typeface="Lora" pitchFamily="2" charset="0"/>
      <p:regular r:id="rId18"/>
      <p:bold r:id="rId19"/>
      <p:italic r:id="rId20"/>
      <p:boldItalic r:id="rId21"/>
    </p:embeddedFont>
    <p:embeddedFont>
      <p:font typeface="Lora Medium" pitchFamily="2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7" userDrawn="1">
          <p15:clr>
            <a:srgbClr val="747775"/>
          </p15:clr>
        </p15:guide>
        <p15:guide id="4" orient="horz" pos="463" userDrawn="1">
          <p15:clr>
            <a:srgbClr val="747775"/>
          </p15:clr>
        </p15:guide>
        <p15:guide id="5" orient="horz" pos="395" userDrawn="1">
          <p15:clr>
            <a:srgbClr val="747775"/>
          </p15:clr>
        </p15:guide>
        <p15:guide id="6" pos="4120" userDrawn="1">
          <p15:clr>
            <a:srgbClr val="747775"/>
          </p15:clr>
        </p15:guide>
        <p15:guide id="7" orient="horz" pos="3058" userDrawn="1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819E1E-D9EB-E3C7-36DE-2DE7DB95F793}" name="Valeria De Bortoli" initials="VD" userId="S::valeria.debortoli@educacion.gob.ar::d382a1e9-9356-421e-997e-201c77c541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16A09B"/>
    <a:srgbClr val="45B3AF"/>
    <a:srgbClr val="45658D"/>
    <a:srgbClr val="736A8F"/>
    <a:srgbClr val="843743"/>
    <a:srgbClr val="F49C08"/>
    <a:srgbClr val="FFC000"/>
    <a:srgbClr val="242C4F"/>
    <a:srgbClr val="E7B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864" y="102"/>
      </p:cViewPr>
      <p:guideLst>
        <p:guide orient="horz" pos="1620"/>
        <p:guide pos="2880"/>
        <p:guide pos="567"/>
        <p:guide orient="horz" pos="463"/>
        <p:guide orient="horz" pos="395"/>
        <p:guide pos="4120"/>
        <p:guide orient="horz" pos="30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cio Amoroso" userId="b51038c7-df78-43f7-b3ac-5f3ba8b03c66" providerId="ADAL" clId="{C6D916C9-4832-42D2-B791-6933B6E455E1}"/>
    <pc:docChg chg="modSld">
      <pc:chgData name="Ignacio Amoroso" userId="b51038c7-df78-43f7-b3ac-5f3ba8b03c66" providerId="ADAL" clId="{C6D916C9-4832-42D2-B791-6933B6E455E1}" dt="2025-12-02T19:05:11.681" v="1" actId="20577"/>
      <pc:docMkLst>
        <pc:docMk/>
      </pc:docMkLst>
      <pc:sldChg chg="modSp mod">
        <pc:chgData name="Ignacio Amoroso" userId="b51038c7-df78-43f7-b3ac-5f3ba8b03c66" providerId="ADAL" clId="{C6D916C9-4832-42D2-B791-6933B6E455E1}" dt="2025-12-02T19:05:11.681" v="1" actId="20577"/>
        <pc:sldMkLst>
          <pc:docMk/>
          <pc:sldMk cId="563844824" sldId="370"/>
        </pc:sldMkLst>
        <pc:spChg chg="mod">
          <ac:chgData name="Ignacio Amoroso" userId="b51038c7-df78-43f7-b3ac-5f3ba8b03c66" providerId="ADAL" clId="{C6D916C9-4832-42D2-B791-6933B6E455E1}" dt="2025-12-02T19:05:11.681" v="1" actId="20577"/>
          <ac:spMkLst>
            <pc:docMk/>
            <pc:sldMk cId="563844824" sldId="370"/>
            <ac:spMk id="12" creationId="{5C1968D9-344F-BDA7-AC81-5584B9A7CF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5A45661E-D7B7-6EC4-6BBB-E54EE778E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>
            <a:extLst>
              <a:ext uri="{FF2B5EF4-FFF2-40B4-BE49-F238E27FC236}">
                <a16:creationId xmlns:a16="http://schemas.microsoft.com/office/drawing/2014/main" id="{B44B9E97-1B62-DC0E-8F4A-1BD2A08C2D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2:notes">
            <a:extLst>
              <a:ext uri="{FF2B5EF4-FFF2-40B4-BE49-F238E27FC236}">
                <a16:creationId xmlns:a16="http://schemas.microsoft.com/office/drawing/2014/main" id="{1BCDC270-E011-66D9-1A6F-B26E15D9F6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7426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6D15A4C9-8E41-55E4-523C-7B3264E7E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5C2341DC-7B0D-9F2C-6E2C-C8245E2ADD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B4E7D447-4CA5-500D-06AC-F3362B7A1A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6045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2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9" name="Google Shape;14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E20A94C3-1105-8AEF-38C0-8D4B78B55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32F2F30E-0536-ACE3-F3A9-87F40DAD8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7E728614-7FA0-3322-0CEB-78D27B352A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74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5F12661D-9040-3E79-974C-3574C1298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B0835BE6-DC39-1F1C-A5FB-F3593FD2A9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D8B7F55E-2179-6503-5481-89B22B4771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377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7156EFA9-3608-A532-E8C1-130BB55CC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037D2AAA-B960-8105-F833-7E4E478323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D1C57FB3-62D1-9557-4ECE-9427EA6F5D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765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38360C6A-F28A-E26F-69DE-E9DEC34BA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3006B33F-6C3E-10B1-2A1F-52A670680E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8C728629-ED85-101D-406E-57CD6D022C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0138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FD1D9FA6-CF8B-FD69-C41D-51AA3CF11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A4B281C0-D483-81A3-33EE-4C29723DC6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635E2E5C-65DF-B604-FB98-A997FF885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5983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861EE05C-6BD6-842B-ED53-2D110F7CA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37A7D476-AA82-6311-ABCE-5A2EE2797C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FB5CB402-C4E5-6079-704A-297BDFFE98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591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A634EEC2-ED10-1808-86CF-EA5B3E10E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FB477DBC-58F1-3456-6341-C9F04A1DD7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4B3821C5-3839-6833-4775-3F269EA177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086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E184D08E-4B41-B6C9-CD45-97024D72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17E0552B-9D19-DCCB-ADEC-109CBB1A7E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A4EE86B7-F1CC-4386-9E1C-32538641FA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09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490251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342892" lvl="0" indent="-25716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3" lvl="1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8" lvl="5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342892" lvl="0" indent="-1714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5716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3" lvl="1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8" lvl="5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custom">
  <p:cSld name="PPTMON 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5716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3" lvl="1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8" lvl="5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>
            <a:off x="311703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3811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783" lvl="1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75" lvl="2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66" lvl="3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57" lvl="4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348" lvl="5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240" lvl="6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132" lvl="7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023" lvl="8" indent="-228594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2"/>
          </p:nvPr>
        </p:nvSpPr>
        <p:spPr>
          <a:xfrm>
            <a:off x="4832403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3811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783" lvl="1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75" lvl="2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66" lvl="3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57" lvl="4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348" lvl="5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240" lvl="6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132" lvl="7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023" lvl="8" indent="-228594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2859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783" lvl="1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75" lvl="2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66" lvl="3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57" lvl="4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348" lvl="5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240" lvl="6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132" lvl="7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023" lvl="8" indent="-228594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2C4F"/>
            </a:gs>
            <a:gs pos="100000">
              <a:srgbClr val="1E123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42C4F"/>
            </a:gs>
            <a:gs pos="100000">
              <a:srgbClr val="1E123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15534DFC-E0CD-F3B0-C64D-115826A75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24">
            <a:extLst>
              <a:ext uri="{FF2B5EF4-FFF2-40B4-BE49-F238E27FC236}">
                <a16:creationId xmlns:a16="http://schemas.microsoft.com/office/drawing/2014/main" id="{DF7081F8-5095-B923-54B3-0585783E8110}"/>
              </a:ext>
            </a:extLst>
          </p:cNvPr>
          <p:cNvCxnSpPr>
            <a:cxnSpLocks/>
          </p:cNvCxnSpPr>
          <p:nvPr/>
        </p:nvCxnSpPr>
        <p:spPr>
          <a:xfrm>
            <a:off x="853834" y="2207789"/>
            <a:ext cx="315767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4">
            <a:extLst>
              <a:ext uri="{FF2B5EF4-FFF2-40B4-BE49-F238E27FC236}">
                <a16:creationId xmlns:a16="http://schemas.microsoft.com/office/drawing/2014/main" id="{A00C0590-8860-D6D5-BEE0-AD17A96D6ED9}"/>
              </a:ext>
            </a:extLst>
          </p:cNvPr>
          <p:cNvSpPr txBox="1"/>
          <p:nvPr/>
        </p:nvSpPr>
        <p:spPr>
          <a:xfrm>
            <a:off x="789539" y="3576617"/>
            <a:ext cx="360045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100"/>
            </a:pPr>
            <a:r>
              <a:rPr lang="es-ES" altLang="ko" sz="120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Diciembre </a:t>
            </a:r>
            <a:r>
              <a:rPr lang="es-AR" altLang="ko" sz="120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/ </a:t>
            </a:r>
            <a:r>
              <a:rPr lang="es-ES" altLang="ko" sz="120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2025</a:t>
            </a:r>
            <a:endParaRPr sz="1200">
              <a:solidFill>
                <a:srgbClr val="5B9BD5"/>
              </a:solidFill>
              <a:latin typeface="Montserrat" pitchFamily="2" charset="0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7" name="Google Shape;87;p24">
            <a:extLst>
              <a:ext uri="{FF2B5EF4-FFF2-40B4-BE49-F238E27FC236}">
                <a16:creationId xmlns:a16="http://schemas.microsoft.com/office/drawing/2014/main" id="{BCAB1918-F92A-BBB3-9041-E1F9696F9E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 amt="20000"/>
          </a:blip>
          <a:srcRect r="49397"/>
          <a:stretch/>
        </p:blipFill>
        <p:spPr>
          <a:xfrm>
            <a:off x="7813937" y="411750"/>
            <a:ext cx="1330063" cy="43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24">
            <a:extLst>
              <a:ext uri="{FF2B5EF4-FFF2-40B4-BE49-F238E27FC236}">
                <a16:creationId xmlns:a16="http://schemas.microsoft.com/office/drawing/2014/main" id="{33FA1CCB-C4CA-D503-6402-F261DFD50BFB}"/>
              </a:ext>
            </a:extLst>
          </p:cNvPr>
          <p:cNvCxnSpPr>
            <a:cxnSpLocks/>
          </p:cNvCxnSpPr>
          <p:nvPr/>
        </p:nvCxnSpPr>
        <p:spPr>
          <a:xfrm>
            <a:off x="853834" y="813909"/>
            <a:ext cx="5223693" cy="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921"/>
              </a:srgbClr>
            </a:outerShdw>
          </a:effectLst>
        </p:spPr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F01CFE53-3D3A-5384-05B6-B76E53CE1684}"/>
              </a:ext>
            </a:extLst>
          </p:cNvPr>
          <p:cNvGrpSpPr/>
          <p:nvPr/>
        </p:nvGrpSpPr>
        <p:grpSpPr>
          <a:xfrm>
            <a:off x="689746" y="4024242"/>
            <a:ext cx="7087272" cy="757626"/>
            <a:chOff x="674688" y="4250724"/>
            <a:chExt cx="4968627" cy="531144"/>
          </a:xfrm>
        </p:grpSpPr>
        <p:pic>
          <p:nvPicPr>
            <p:cNvPr id="3" name="Imagen 2" descr="Texto&#10;&#10;Descripción generada automáticamente">
              <a:extLst>
                <a:ext uri="{FF2B5EF4-FFF2-40B4-BE49-F238E27FC236}">
                  <a16:creationId xmlns:a16="http://schemas.microsoft.com/office/drawing/2014/main" id="{20925FE5-F0A3-3774-E2CD-C4EFEB384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88" y="4323842"/>
              <a:ext cx="1536802" cy="384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Imagen 3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996804BC-15D0-4FA1-4142-C5A60DE6A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708" y="4250724"/>
              <a:ext cx="1993607" cy="531144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D9AAEDC8-FF94-6320-D4EC-FDF7CAF183A7}"/>
              </a:ext>
            </a:extLst>
          </p:cNvPr>
          <p:cNvSpPr txBox="1"/>
          <p:nvPr/>
        </p:nvSpPr>
        <p:spPr>
          <a:xfrm>
            <a:off x="763634" y="964797"/>
            <a:ext cx="5223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000" b="1">
                <a:solidFill>
                  <a:srgbClr val="FFC000"/>
                </a:solidFill>
                <a:latin typeface="Lora" pitchFamily="50" charset="0"/>
              </a:rPr>
              <a:t>Congreso Nacional de Educación Técnico Profesional Agropecuaria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19F0F7-F252-C7A3-2E20-52D1E7257D15}"/>
              </a:ext>
            </a:extLst>
          </p:cNvPr>
          <p:cNvSpPr txBox="1"/>
          <p:nvPr/>
        </p:nvSpPr>
        <p:spPr>
          <a:xfrm>
            <a:off x="763634" y="2995119"/>
            <a:ext cx="4239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>
                <a:solidFill>
                  <a:schemeClr val="bg1"/>
                </a:solidFill>
                <a:latin typeface="Montserrat" pitchFamily="2" charset="0"/>
              </a:rPr>
              <a:t>Instituto Nacional de Educación Tecnológica.</a:t>
            </a:r>
          </a:p>
          <a:p>
            <a:pPr>
              <a:buNone/>
            </a:pPr>
            <a:r>
              <a:rPr lang="es-ES">
                <a:solidFill>
                  <a:schemeClr val="bg1"/>
                </a:solidFill>
                <a:latin typeface="Montserrat" pitchFamily="2" charset="0"/>
              </a:rPr>
              <a:t>Buenos Aires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78F390-3292-F651-2D52-2EE822B1231F}"/>
              </a:ext>
            </a:extLst>
          </p:cNvPr>
          <p:cNvSpPr txBox="1"/>
          <p:nvPr/>
        </p:nvSpPr>
        <p:spPr>
          <a:xfrm>
            <a:off x="789538" y="1730961"/>
            <a:ext cx="54634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600" b="1">
                <a:solidFill>
                  <a:srgbClr val="FFC000"/>
                </a:solidFill>
                <a:latin typeface="Lora" pitchFamily="50" charset="0"/>
              </a:rPr>
              <a:t>Encuadre e Informe preliminar del trabajo realizado</a:t>
            </a:r>
          </a:p>
        </p:txBody>
      </p:sp>
    </p:spTree>
    <p:extLst>
      <p:ext uri="{BB962C8B-B14F-4D97-AF65-F5344CB8AC3E}">
        <p14:creationId xmlns:p14="http://schemas.microsoft.com/office/powerpoint/2010/main" val="412757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CBC2F773-0B1A-BBE5-36FD-F8BA76781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05;p25">
            <a:extLst>
              <a:ext uri="{FF2B5EF4-FFF2-40B4-BE49-F238E27FC236}">
                <a16:creationId xmlns:a16="http://schemas.microsoft.com/office/drawing/2014/main" id="{177D5BE7-8220-4BA6-5D02-3A4E08C94066}"/>
              </a:ext>
            </a:extLst>
          </p:cNvPr>
          <p:cNvCxnSpPr>
            <a:cxnSpLocks/>
          </p:cNvCxnSpPr>
          <p:nvPr/>
        </p:nvCxnSpPr>
        <p:spPr>
          <a:xfrm>
            <a:off x="832461" y="813056"/>
            <a:ext cx="4877028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7803647B-46FF-AF8C-AF33-A00FEAB9E12C}"/>
              </a:ext>
            </a:extLst>
          </p:cNvPr>
          <p:cNvSpPr txBox="1"/>
          <p:nvPr/>
        </p:nvSpPr>
        <p:spPr>
          <a:xfrm>
            <a:off x="832460" y="1193880"/>
            <a:ext cx="5716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>
                <a:solidFill>
                  <a:srgbClr val="5B9BD5"/>
                </a:solidFill>
                <a:latin typeface="Montserrat" pitchFamily="2" charset="0"/>
              </a:rPr>
              <a:t>Innovación en Gestión</a:t>
            </a:r>
          </a:p>
          <a:p>
            <a:r>
              <a:rPr lang="es-ES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Planificación, articulación externa y gestión de recursos.</a:t>
            </a:r>
          </a:p>
        </p:txBody>
      </p:sp>
      <p:pic>
        <p:nvPicPr>
          <p:cNvPr id="3" name="Google Shape;155;p27">
            <a:extLst>
              <a:ext uri="{FF2B5EF4-FFF2-40B4-BE49-F238E27FC236}">
                <a16:creationId xmlns:a16="http://schemas.microsoft.com/office/drawing/2014/main" id="{CAB37C58-8347-7032-7AC1-CACA29FF1FD5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8034140" y="736093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181D08A-E19F-6350-4551-8C409A86717F}"/>
              </a:ext>
            </a:extLst>
          </p:cNvPr>
          <p:cNvSpPr txBox="1"/>
          <p:nvPr/>
        </p:nvSpPr>
        <p:spPr>
          <a:xfrm>
            <a:off x="866762" y="1976043"/>
            <a:ext cx="54575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300" b="1">
                <a:solidFill>
                  <a:srgbClr val="5B9BD5"/>
                </a:solidFill>
                <a:latin typeface="Montserrat" pitchFamily="2" charset="0"/>
              </a:rPr>
              <a:t>Innovación</a:t>
            </a:r>
            <a:r>
              <a:rPr lang="es-ES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 </a:t>
            </a:r>
            <a:r>
              <a:rPr lang="es-ES" sz="1300" b="1">
                <a:solidFill>
                  <a:srgbClr val="5B9BD5"/>
                </a:solidFill>
                <a:latin typeface="Montserrat" pitchFamily="2" charset="0"/>
              </a:rPr>
              <a:t>Pedagógica</a:t>
            </a:r>
          </a:p>
          <a:p>
            <a:pPr>
              <a:buNone/>
            </a:pPr>
            <a:r>
              <a:rPr lang="es-ES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Actualización docente, proyectos de investigación y vinculación comunitaria.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C01DE7F-8380-78FC-57FF-1EE73DC5B232}"/>
              </a:ext>
            </a:extLst>
          </p:cNvPr>
          <p:cNvSpPr txBox="1"/>
          <p:nvPr/>
        </p:nvSpPr>
        <p:spPr>
          <a:xfrm>
            <a:off x="857770" y="3083771"/>
            <a:ext cx="54575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>
                <a:solidFill>
                  <a:srgbClr val="5B9BD5"/>
                </a:solidFill>
                <a:latin typeface="Montserrat" pitchFamily="2" charset="0"/>
              </a:rPr>
              <a:t>Innovación Tecnológica</a:t>
            </a:r>
          </a:p>
          <a:p>
            <a:pPr>
              <a:buNone/>
            </a:pPr>
            <a:r>
              <a:rPr lang="es-ES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Equipamiento, tecnologías digitales y espacios productivos.</a:t>
            </a:r>
          </a:p>
        </p:txBody>
      </p:sp>
      <p:sp>
        <p:nvSpPr>
          <p:cNvPr id="4" name="Google Shape;106;p25">
            <a:extLst>
              <a:ext uri="{FF2B5EF4-FFF2-40B4-BE49-F238E27FC236}">
                <a16:creationId xmlns:a16="http://schemas.microsoft.com/office/drawing/2014/main" id="{4051D730-F65B-2EC3-5BE4-ACA05DBAF1B2}"/>
              </a:ext>
            </a:extLst>
          </p:cNvPr>
          <p:cNvSpPr txBox="1"/>
          <p:nvPr/>
        </p:nvSpPr>
        <p:spPr>
          <a:xfrm>
            <a:off x="832462" y="417598"/>
            <a:ext cx="4555380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>
              <a:buSzPts val="1700"/>
            </a:pPr>
            <a:r>
              <a:rPr lang="es-ES" altLang="ko" sz="1800" b="1">
                <a:solidFill>
                  <a:srgbClr val="242C4F"/>
                </a:solidFill>
                <a:latin typeface="Lora"/>
                <a:sym typeface="Lora"/>
              </a:rPr>
              <a:t>Áreas de intervención institucional</a:t>
            </a:r>
            <a:endParaRPr lang="es-ES" altLang="ko" sz="2000">
              <a:solidFill>
                <a:srgbClr val="242C4F"/>
              </a:solidFill>
              <a:latin typeface="Lora"/>
              <a:sym typeface="Lora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86DC95A-3353-5488-9F99-5DD989589065}"/>
              </a:ext>
            </a:extLst>
          </p:cNvPr>
          <p:cNvGrpSpPr/>
          <p:nvPr/>
        </p:nvGrpSpPr>
        <p:grpSpPr>
          <a:xfrm>
            <a:off x="0" y="4235429"/>
            <a:ext cx="9144000" cy="908071"/>
            <a:chOff x="0" y="4235429"/>
            <a:chExt cx="9144000" cy="908071"/>
          </a:xfrm>
        </p:grpSpPr>
        <p:sp>
          <p:nvSpPr>
            <p:cNvPr id="11" name="Google Shape;151;p27">
              <a:extLst>
                <a:ext uri="{FF2B5EF4-FFF2-40B4-BE49-F238E27FC236}">
                  <a16:creationId xmlns:a16="http://schemas.microsoft.com/office/drawing/2014/main" id="{E7C4CB26-AB28-598B-BE51-CB79F77E2F8A}"/>
                </a:ext>
              </a:extLst>
            </p:cNvPr>
            <p:cNvSpPr/>
            <p:nvPr/>
          </p:nvSpPr>
          <p:spPr>
            <a:xfrm>
              <a:off x="0" y="5078986"/>
              <a:ext cx="9144000" cy="64514"/>
            </a:xfrm>
            <a:prstGeom prst="rect">
              <a:avLst/>
            </a:prstGeom>
            <a:solidFill>
              <a:srgbClr val="242C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767">
                <a:buSzPts val="1400"/>
              </a:pPr>
              <a:endParaRPr sz="1050">
                <a:solidFill>
                  <a:srgbClr val="242C4F"/>
                </a:solidFill>
              </a:endParaRPr>
            </a:p>
          </p:txBody>
        </p:sp>
        <p:pic>
          <p:nvPicPr>
            <p:cNvPr id="13" name="Imagen 12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9EB3AA0B-5842-7996-571A-FD321C470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58" b="9975"/>
            <a:stretch/>
          </p:blipFill>
          <p:spPr>
            <a:xfrm>
              <a:off x="5572569" y="4238920"/>
              <a:ext cx="2461571" cy="743881"/>
            </a:xfrm>
            <a:prstGeom prst="rect">
              <a:avLst/>
            </a:prstGeom>
          </p:spPr>
        </p:pic>
        <p:pic>
          <p:nvPicPr>
            <p:cNvPr id="14" name="Imagen 13" descr="Texto, Logotipo&#10;&#10;Descripción generada automáticamente">
              <a:extLst>
                <a:ext uri="{FF2B5EF4-FFF2-40B4-BE49-F238E27FC236}">
                  <a16:creationId xmlns:a16="http://schemas.microsoft.com/office/drawing/2014/main" id="{ADB16D62-584D-9A19-9CD7-A6B1A90A9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62" y="4235429"/>
              <a:ext cx="2034309" cy="747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556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6"/>
          <p:cNvSpPr txBox="1"/>
          <p:nvPr/>
        </p:nvSpPr>
        <p:spPr>
          <a:xfrm>
            <a:off x="1392417" y="1230096"/>
            <a:ext cx="3737168" cy="55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2800"/>
            </a:pPr>
            <a:r>
              <a:rPr lang="es-AR" altLang="ko" sz="2400">
                <a:solidFill>
                  <a:srgbClr val="FFC000"/>
                </a:solidFill>
                <a:latin typeface="Lora Medium"/>
                <a:ea typeface="Lora Medium"/>
                <a:cs typeface="Lora Medium"/>
                <a:sym typeface="Lora Medium"/>
              </a:rPr>
              <a:t>¡Muchas </a:t>
            </a:r>
            <a:r>
              <a:rPr lang="es-ES" altLang="ko" sz="2400">
                <a:solidFill>
                  <a:srgbClr val="FFC000"/>
                </a:solidFill>
                <a:latin typeface="Lora Medium"/>
                <a:ea typeface="Lora Medium"/>
                <a:cs typeface="Lora Medium"/>
                <a:sym typeface="Lora Medium"/>
              </a:rPr>
              <a:t>Gracias</a:t>
            </a:r>
            <a:r>
              <a:rPr lang="es-AR" altLang="ko" sz="2400">
                <a:solidFill>
                  <a:srgbClr val="FFC000"/>
                </a:solidFill>
                <a:latin typeface="Lora Medium"/>
                <a:ea typeface="Lora Medium"/>
                <a:cs typeface="Lora Medium"/>
                <a:sym typeface="Lora Medium"/>
              </a:rPr>
              <a:t>!</a:t>
            </a:r>
            <a:endParaRPr sz="2400">
              <a:solidFill>
                <a:srgbClr val="FFC000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3" name="Google Shape;87;p24">
            <a:extLst>
              <a:ext uri="{FF2B5EF4-FFF2-40B4-BE49-F238E27FC236}">
                <a16:creationId xmlns:a16="http://schemas.microsoft.com/office/drawing/2014/main" id="{E7306B9E-7C30-C217-1AF9-019B3104F60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 amt="20000"/>
          </a:blip>
          <a:srcRect r="49397"/>
          <a:stretch/>
        </p:blipFill>
        <p:spPr>
          <a:xfrm>
            <a:off x="7813937" y="411750"/>
            <a:ext cx="1330063" cy="43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88;p24">
            <a:extLst>
              <a:ext uri="{FF2B5EF4-FFF2-40B4-BE49-F238E27FC236}">
                <a16:creationId xmlns:a16="http://schemas.microsoft.com/office/drawing/2014/main" id="{7AD9D304-437B-6AB8-2021-5BDE027D7FB9}"/>
              </a:ext>
            </a:extLst>
          </p:cNvPr>
          <p:cNvCxnSpPr>
            <a:cxnSpLocks/>
          </p:cNvCxnSpPr>
          <p:nvPr/>
        </p:nvCxnSpPr>
        <p:spPr>
          <a:xfrm>
            <a:off x="1392417" y="1915613"/>
            <a:ext cx="366906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921"/>
              </a:srgbClr>
            </a:outerShdw>
          </a:effectLst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DB104AC-2A4F-3F8C-F2B5-56C0AF997F71}"/>
              </a:ext>
            </a:extLst>
          </p:cNvPr>
          <p:cNvSpPr txBox="1"/>
          <p:nvPr/>
        </p:nvSpPr>
        <p:spPr>
          <a:xfrm>
            <a:off x="1392417" y="2466333"/>
            <a:ext cx="4029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bg1"/>
                </a:solidFill>
                <a:latin typeface="Montserrat" pitchFamily="2" charset="0"/>
              </a:rPr>
              <a:t>Contacto: </a:t>
            </a:r>
          </a:p>
          <a:p>
            <a:endParaRPr lang="pt-BR" sz="1200" b="1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1200" b="1">
                <a:solidFill>
                  <a:schemeClr val="bg1"/>
                </a:solidFill>
                <a:latin typeface="Montserrat" pitchFamily="2" charset="0"/>
              </a:rPr>
              <a:t>        conetyp@educacin.gob.ar</a:t>
            </a:r>
          </a:p>
          <a:p>
            <a:endParaRPr lang="pt-BR" sz="1200">
              <a:solidFill>
                <a:schemeClr val="bg1"/>
              </a:solidFill>
              <a:latin typeface="Montserrat" pitchFamily="2" charset="0"/>
            </a:endParaRPr>
          </a:p>
          <a:p>
            <a:pPr marL="360363"/>
            <a:r>
              <a:rPr lang="pt-BR" sz="1200">
                <a:solidFill>
                  <a:schemeClr val="bg1"/>
                </a:solidFill>
                <a:latin typeface="Montserrat" pitchFamily="2" charset="0"/>
              </a:rPr>
              <a:t>54 9 11 4129 2076</a:t>
            </a:r>
          </a:p>
        </p:txBody>
      </p:sp>
      <p:pic>
        <p:nvPicPr>
          <p:cNvPr id="11" name="Gráfico 10" descr="Sobre con relleno sólido">
            <a:extLst>
              <a:ext uri="{FF2B5EF4-FFF2-40B4-BE49-F238E27FC236}">
                <a16:creationId xmlns:a16="http://schemas.microsoft.com/office/drawing/2014/main" id="{52116203-3D58-7368-56D8-73B97D9D0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4693" y="2810071"/>
            <a:ext cx="284631" cy="284631"/>
          </a:xfrm>
          <a:prstGeom prst="rect">
            <a:avLst/>
          </a:prstGeom>
        </p:spPr>
      </p:pic>
      <p:pic>
        <p:nvPicPr>
          <p:cNvPr id="15" name="Gráfico 14" descr="Teléfono con relleno sólido">
            <a:extLst>
              <a:ext uri="{FF2B5EF4-FFF2-40B4-BE49-F238E27FC236}">
                <a16:creationId xmlns:a16="http://schemas.microsoft.com/office/drawing/2014/main" id="{489C362F-12A0-D671-335C-3B35224B7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3930" y="3182409"/>
            <a:ext cx="297873" cy="297873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D3DB4BE-6A14-F59F-F1B0-72F36E597C74}"/>
              </a:ext>
            </a:extLst>
          </p:cNvPr>
          <p:cNvGrpSpPr/>
          <p:nvPr/>
        </p:nvGrpSpPr>
        <p:grpSpPr>
          <a:xfrm>
            <a:off x="689746" y="4024242"/>
            <a:ext cx="7087272" cy="757626"/>
            <a:chOff x="674688" y="4250724"/>
            <a:chExt cx="4968627" cy="531144"/>
          </a:xfrm>
        </p:grpSpPr>
        <p:pic>
          <p:nvPicPr>
            <p:cNvPr id="9" name="Imagen 8" descr="Texto&#10;&#10;Descripción generada automáticamente">
              <a:extLst>
                <a:ext uri="{FF2B5EF4-FFF2-40B4-BE49-F238E27FC236}">
                  <a16:creationId xmlns:a16="http://schemas.microsoft.com/office/drawing/2014/main" id="{D76C4742-6199-99E2-244C-2745DBF94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88" y="4323842"/>
              <a:ext cx="1536802" cy="384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6D695543-6614-944B-5A25-0365915F6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708" y="4250724"/>
              <a:ext cx="1993607" cy="5311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C36162C6-8145-ADE1-015B-B0EF9D3F7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05;p25">
            <a:extLst>
              <a:ext uri="{FF2B5EF4-FFF2-40B4-BE49-F238E27FC236}">
                <a16:creationId xmlns:a16="http://schemas.microsoft.com/office/drawing/2014/main" id="{69EEA9A1-9617-884B-67EB-7AC12E2E0033}"/>
              </a:ext>
            </a:extLst>
          </p:cNvPr>
          <p:cNvCxnSpPr>
            <a:cxnSpLocks/>
          </p:cNvCxnSpPr>
          <p:nvPr/>
        </p:nvCxnSpPr>
        <p:spPr>
          <a:xfrm>
            <a:off x="700792" y="884679"/>
            <a:ext cx="4877028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" name="Google Shape;106;p25">
            <a:extLst>
              <a:ext uri="{FF2B5EF4-FFF2-40B4-BE49-F238E27FC236}">
                <a16:creationId xmlns:a16="http://schemas.microsoft.com/office/drawing/2014/main" id="{82FFB5D9-ECC6-C733-5794-26AE254AEF5F}"/>
              </a:ext>
            </a:extLst>
          </p:cNvPr>
          <p:cNvSpPr txBox="1"/>
          <p:nvPr/>
        </p:nvSpPr>
        <p:spPr>
          <a:xfrm>
            <a:off x="752673" y="475453"/>
            <a:ext cx="6050682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s-ES" sz="1800" b="1">
                <a:latin typeface="Lora" pitchFamily="50" charset="0"/>
              </a:rPr>
              <a:t>Encuentros Regionales: Una construcción federal</a:t>
            </a:r>
          </a:p>
        </p:txBody>
      </p:sp>
      <p:pic>
        <p:nvPicPr>
          <p:cNvPr id="3" name="Google Shape;155;p27">
            <a:extLst>
              <a:ext uri="{FF2B5EF4-FFF2-40B4-BE49-F238E27FC236}">
                <a16:creationId xmlns:a16="http://schemas.microsoft.com/office/drawing/2014/main" id="{9AB9F2CB-35E3-662C-A98D-8811D39DA33B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8034140" y="736093"/>
            <a:ext cx="1109860" cy="3671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9FB67B-5ADE-FD70-A4DB-5BFEA0709D28}"/>
              </a:ext>
            </a:extLst>
          </p:cNvPr>
          <p:cNvGrpSpPr/>
          <p:nvPr/>
        </p:nvGrpSpPr>
        <p:grpSpPr>
          <a:xfrm>
            <a:off x="0" y="4235429"/>
            <a:ext cx="9144000" cy="908071"/>
            <a:chOff x="0" y="4235429"/>
            <a:chExt cx="9144000" cy="908071"/>
          </a:xfrm>
        </p:grpSpPr>
        <p:sp>
          <p:nvSpPr>
            <p:cNvPr id="7" name="Google Shape;151;p27">
              <a:extLst>
                <a:ext uri="{FF2B5EF4-FFF2-40B4-BE49-F238E27FC236}">
                  <a16:creationId xmlns:a16="http://schemas.microsoft.com/office/drawing/2014/main" id="{9507A7EB-280A-5229-932C-2A29EDABEE93}"/>
                </a:ext>
              </a:extLst>
            </p:cNvPr>
            <p:cNvSpPr/>
            <p:nvPr/>
          </p:nvSpPr>
          <p:spPr>
            <a:xfrm>
              <a:off x="0" y="5078986"/>
              <a:ext cx="9144000" cy="64514"/>
            </a:xfrm>
            <a:prstGeom prst="rect">
              <a:avLst/>
            </a:prstGeom>
            <a:solidFill>
              <a:srgbClr val="242C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767">
                <a:buSzPts val="1400"/>
              </a:pPr>
              <a:endParaRPr sz="1050">
                <a:solidFill>
                  <a:srgbClr val="242C4F"/>
                </a:solidFill>
              </a:endParaRPr>
            </a:p>
          </p:txBody>
        </p:sp>
        <p:pic>
          <p:nvPicPr>
            <p:cNvPr id="8" name="Imagen 7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6756629A-0E84-CBCE-ACAF-937A1685F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58" b="9975"/>
            <a:stretch/>
          </p:blipFill>
          <p:spPr>
            <a:xfrm>
              <a:off x="5572569" y="4238920"/>
              <a:ext cx="2461571" cy="743881"/>
            </a:xfrm>
            <a:prstGeom prst="rect">
              <a:avLst/>
            </a:prstGeom>
          </p:spPr>
        </p:pic>
        <p:pic>
          <p:nvPicPr>
            <p:cNvPr id="9" name="Imagen 8" descr="Texto, Logotipo&#10;&#10;Descripción generada automáticamente">
              <a:extLst>
                <a:ext uri="{FF2B5EF4-FFF2-40B4-BE49-F238E27FC236}">
                  <a16:creationId xmlns:a16="http://schemas.microsoft.com/office/drawing/2014/main" id="{CA501EB6-5E14-45DD-E73D-3A65D077E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62" y="4235429"/>
              <a:ext cx="2034309" cy="747372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981329-534A-520F-4BCD-40CC19BBED88}"/>
              </a:ext>
            </a:extLst>
          </p:cNvPr>
          <p:cNvSpPr txBox="1">
            <a:spLocks/>
          </p:cNvSpPr>
          <p:nvPr/>
        </p:nvSpPr>
        <p:spPr>
          <a:xfrm>
            <a:off x="752673" y="1154135"/>
            <a:ext cx="448539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B9BD5"/>
              </a:buClr>
            </a:pPr>
            <a:r>
              <a:rPr lang="es-ES" sz="1800" b="1" dirty="0">
                <a:solidFill>
                  <a:srgbClr val="5B9BD5"/>
                </a:solidFill>
                <a:latin typeface="Montserrat" pitchFamily="2" charset="0"/>
              </a:rPr>
              <a:t>Objetivo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50860A-DE5C-CB83-BB28-CCA747F2A4B1}"/>
              </a:ext>
            </a:extLst>
          </p:cNvPr>
          <p:cNvSpPr txBox="1">
            <a:spLocks/>
          </p:cNvSpPr>
          <p:nvPr/>
        </p:nvSpPr>
        <p:spPr>
          <a:xfrm>
            <a:off x="752673" y="1748147"/>
            <a:ext cx="6276200" cy="120097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200"/>
              </a:lnSpc>
              <a:buClr>
                <a:srgbClr val="5B9BD5"/>
              </a:buClr>
            </a:pPr>
            <a:r>
              <a:rPr lang="es-ES" sz="1600" b="1">
                <a:latin typeface="Montserrat" pitchFamily="2" charset="0"/>
              </a:rPr>
              <a:t>Promover la vinculación </a:t>
            </a:r>
            <a:r>
              <a:rPr lang="es-ES" sz="1600">
                <a:latin typeface="Montserrat" pitchFamily="2" charset="0"/>
              </a:rPr>
              <a:t>entre instituciones educativas, el sector productivo, socio comunitario, científico-tecnológicos, y demás actores que componen el entramado del sistema agro agroindustrial argentino.</a:t>
            </a:r>
          </a:p>
        </p:txBody>
      </p:sp>
    </p:spTree>
    <p:extLst>
      <p:ext uri="{BB962C8B-B14F-4D97-AF65-F5344CB8AC3E}">
        <p14:creationId xmlns:p14="http://schemas.microsoft.com/office/powerpoint/2010/main" val="195797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E758060B-5D9F-29A3-1BF6-8623838C4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55;p27">
            <a:extLst>
              <a:ext uri="{FF2B5EF4-FFF2-40B4-BE49-F238E27FC236}">
                <a16:creationId xmlns:a16="http://schemas.microsoft.com/office/drawing/2014/main" id="{80ECC9FA-8A68-F90C-AC7D-B280AA9E63D7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8034140" y="736093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9834302-1DD1-61FF-EA0F-CFE34157D2BA}"/>
              </a:ext>
            </a:extLst>
          </p:cNvPr>
          <p:cNvSpPr txBox="1"/>
          <p:nvPr/>
        </p:nvSpPr>
        <p:spPr>
          <a:xfrm>
            <a:off x="700792" y="1354981"/>
            <a:ext cx="5213885" cy="2326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es-ES" sz="1500" dirty="0">
                <a:latin typeface="Montserrat" pitchFamily="2" charset="0"/>
              </a:rPr>
              <a:t>Orientados a la innovación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  <a:defRPr/>
            </a:pPr>
            <a:r>
              <a:rPr lang="es-ES" sz="1300" dirty="0">
                <a:solidFill>
                  <a:srgbClr val="5B9BD5"/>
                </a:solidFill>
                <a:latin typeface="Montserrat" pitchFamily="2" charset="0"/>
              </a:rPr>
              <a:t>tecnológica, 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  <a:defRPr/>
            </a:pPr>
            <a:r>
              <a:rPr lang="es-ES" sz="1300" dirty="0">
                <a:solidFill>
                  <a:srgbClr val="5B9BD5"/>
                </a:solidFill>
                <a:latin typeface="Montserrat" pitchFamily="2" charset="0"/>
              </a:rPr>
              <a:t>didáctica,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  <a:defRPr/>
            </a:pPr>
            <a:r>
              <a:rPr lang="es-ES" sz="1300" dirty="0">
                <a:solidFill>
                  <a:srgbClr val="5B9BD5"/>
                </a:solidFill>
                <a:latin typeface="Montserrat" pitchFamily="2" charset="0"/>
              </a:rPr>
              <a:t>de gestión institucional </a:t>
            </a:r>
          </a:p>
          <a:p>
            <a:pPr>
              <a:lnSpc>
                <a:spcPts val="2200"/>
              </a:lnSpc>
              <a:defRPr/>
            </a:pPr>
            <a:endParaRPr lang="es-ES" sz="1500" dirty="0">
              <a:latin typeface="Montserrat" pitchFamily="2" charset="0"/>
            </a:endParaRPr>
          </a:p>
          <a:p>
            <a:pPr>
              <a:lnSpc>
                <a:spcPts val="2200"/>
              </a:lnSpc>
              <a:defRPr/>
            </a:pPr>
            <a:r>
              <a:rPr lang="es-ES" sz="1500" dirty="0">
                <a:latin typeface="Montserrat" pitchFamily="2" charset="0"/>
              </a:rPr>
              <a:t>En un marco de colaboración regional y nacional, con el fin de promover la construcción de redes que generen conocimiento y promuevan acciones.</a:t>
            </a:r>
            <a:endParaRPr lang="es-AR" sz="1500" dirty="0">
              <a:latin typeface="Montserrat" pitchFamily="2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12FFC8D-0686-A23A-9B7A-9CD5751AA158}"/>
              </a:ext>
            </a:extLst>
          </p:cNvPr>
          <p:cNvGrpSpPr/>
          <p:nvPr/>
        </p:nvGrpSpPr>
        <p:grpSpPr>
          <a:xfrm>
            <a:off x="0" y="4235429"/>
            <a:ext cx="9144000" cy="908071"/>
            <a:chOff x="0" y="4235429"/>
            <a:chExt cx="9144000" cy="908071"/>
          </a:xfrm>
        </p:grpSpPr>
        <p:sp>
          <p:nvSpPr>
            <p:cNvPr id="5" name="Google Shape;151;p27">
              <a:extLst>
                <a:ext uri="{FF2B5EF4-FFF2-40B4-BE49-F238E27FC236}">
                  <a16:creationId xmlns:a16="http://schemas.microsoft.com/office/drawing/2014/main" id="{4237D16E-D5B9-8295-F511-92D709D1F45D}"/>
                </a:ext>
              </a:extLst>
            </p:cNvPr>
            <p:cNvSpPr/>
            <p:nvPr/>
          </p:nvSpPr>
          <p:spPr>
            <a:xfrm>
              <a:off x="0" y="5078986"/>
              <a:ext cx="9144000" cy="64514"/>
            </a:xfrm>
            <a:prstGeom prst="rect">
              <a:avLst/>
            </a:prstGeom>
            <a:solidFill>
              <a:srgbClr val="242C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767">
                <a:buSzPts val="1400"/>
              </a:pPr>
              <a:endParaRPr sz="1050">
                <a:solidFill>
                  <a:srgbClr val="242C4F"/>
                </a:solidFill>
              </a:endParaRPr>
            </a:p>
          </p:txBody>
        </p:sp>
        <p:pic>
          <p:nvPicPr>
            <p:cNvPr id="11" name="Imagen 10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33AF45F4-4996-DF26-3219-A45F47B99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58" b="9975"/>
            <a:stretch/>
          </p:blipFill>
          <p:spPr>
            <a:xfrm>
              <a:off x="5572569" y="4238920"/>
              <a:ext cx="2461571" cy="743881"/>
            </a:xfrm>
            <a:prstGeom prst="rect">
              <a:avLst/>
            </a:prstGeom>
          </p:spPr>
        </p:pic>
        <p:pic>
          <p:nvPicPr>
            <p:cNvPr id="12" name="Imagen 11" descr="Texto, Logotipo&#10;&#10;Descripción generada automáticamente">
              <a:extLst>
                <a:ext uri="{FF2B5EF4-FFF2-40B4-BE49-F238E27FC236}">
                  <a16:creationId xmlns:a16="http://schemas.microsoft.com/office/drawing/2014/main" id="{BEA7693C-BC27-E4C8-53E0-55D7630D4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62" y="4235429"/>
              <a:ext cx="2034309" cy="747372"/>
            </a:xfrm>
            <a:prstGeom prst="rect">
              <a:avLst/>
            </a:prstGeom>
          </p:spPr>
        </p:pic>
      </p:grpSp>
      <p:cxnSp>
        <p:nvCxnSpPr>
          <p:cNvPr id="13" name="Google Shape;105;p25">
            <a:extLst>
              <a:ext uri="{FF2B5EF4-FFF2-40B4-BE49-F238E27FC236}">
                <a16:creationId xmlns:a16="http://schemas.microsoft.com/office/drawing/2014/main" id="{94D4C00F-48A4-6D7E-89F1-11575D95CEDC}"/>
              </a:ext>
            </a:extLst>
          </p:cNvPr>
          <p:cNvCxnSpPr>
            <a:cxnSpLocks/>
          </p:cNvCxnSpPr>
          <p:nvPr/>
        </p:nvCxnSpPr>
        <p:spPr>
          <a:xfrm>
            <a:off x="700792" y="884679"/>
            <a:ext cx="4877028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Google Shape;106;p25">
            <a:extLst>
              <a:ext uri="{FF2B5EF4-FFF2-40B4-BE49-F238E27FC236}">
                <a16:creationId xmlns:a16="http://schemas.microsoft.com/office/drawing/2014/main" id="{50AEABE3-4FBA-6FDC-E8A7-661ABA6A69B9}"/>
              </a:ext>
            </a:extLst>
          </p:cNvPr>
          <p:cNvSpPr txBox="1"/>
          <p:nvPr/>
        </p:nvSpPr>
        <p:spPr>
          <a:xfrm>
            <a:off x="752673" y="475453"/>
            <a:ext cx="6050682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s-ES" sz="1800" b="1">
                <a:latin typeface="Lora" pitchFamily="50" charset="0"/>
              </a:rPr>
              <a:t>Ejes temáticos</a:t>
            </a:r>
          </a:p>
        </p:txBody>
      </p:sp>
    </p:spTree>
    <p:extLst>
      <p:ext uri="{BB962C8B-B14F-4D97-AF65-F5344CB8AC3E}">
        <p14:creationId xmlns:p14="http://schemas.microsoft.com/office/powerpoint/2010/main" val="253675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10C0E156-9434-3FAC-3F24-71A3CF18A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55;p27">
            <a:extLst>
              <a:ext uri="{FF2B5EF4-FFF2-40B4-BE49-F238E27FC236}">
                <a16:creationId xmlns:a16="http://schemas.microsoft.com/office/drawing/2014/main" id="{7BC0F811-D817-580B-14F1-5F2146411759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8034140" y="736093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8BBAAC-6841-1E9A-5598-CCC3635EF06C}"/>
              </a:ext>
            </a:extLst>
          </p:cNvPr>
          <p:cNvSpPr txBox="1"/>
          <p:nvPr/>
        </p:nvSpPr>
        <p:spPr>
          <a:xfrm>
            <a:off x="700792" y="1140589"/>
            <a:ext cx="67714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500" dirty="0">
                <a:latin typeface="Montserrat" pitchFamily="2" charset="0"/>
              </a:rPr>
              <a:t>En los encuentros se combinaron propuestas con diferentes formatos: </a:t>
            </a:r>
          </a:p>
          <a:p>
            <a:endParaRPr lang="es-AR" sz="1500" dirty="0">
              <a:latin typeface="Montserrat" pitchFamily="2" charset="0"/>
            </a:endParaRPr>
          </a:p>
          <a:p>
            <a:pPr marL="360363" indent="-176213">
              <a:buClr>
                <a:srgbClr val="5B9BD5"/>
              </a:buClr>
              <a:buFont typeface="Arial" panose="020B0604020202020204" pitchFamily="34" charset="0"/>
              <a:buChar char="•"/>
            </a:pPr>
            <a:endParaRPr lang="es-AR" sz="1500" dirty="0">
              <a:latin typeface="Montserrat" pitchFamily="2" charset="0"/>
            </a:endParaRPr>
          </a:p>
          <a:p>
            <a:pPr marL="360363" indent="-176213">
              <a:buClr>
                <a:srgbClr val="5B9BD5"/>
              </a:buClr>
              <a:buFont typeface="Arial" panose="020B0604020202020204" pitchFamily="34" charset="0"/>
              <a:buChar char="•"/>
            </a:pPr>
            <a:r>
              <a:rPr lang="es-AR" sz="1500" dirty="0">
                <a:latin typeface="Montserrat" pitchFamily="2" charset="0"/>
              </a:rPr>
              <a:t>conferencias, </a:t>
            </a:r>
          </a:p>
          <a:p>
            <a:pPr marL="360363" indent="-176213">
              <a:buClr>
                <a:srgbClr val="5B9BD5"/>
              </a:buClr>
              <a:buFont typeface="Arial" panose="020B0604020202020204" pitchFamily="34" charset="0"/>
              <a:buChar char="•"/>
            </a:pPr>
            <a:r>
              <a:rPr lang="es-AR" sz="1500" dirty="0">
                <a:latin typeface="Montserrat" pitchFamily="2" charset="0"/>
              </a:rPr>
              <a:t>paneles, </a:t>
            </a:r>
          </a:p>
          <a:p>
            <a:pPr marL="360363" indent="-176213">
              <a:buClr>
                <a:srgbClr val="5B9BD5"/>
              </a:buClr>
              <a:buFont typeface="Arial" panose="020B0604020202020204" pitchFamily="34" charset="0"/>
              <a:buChar char="•"/>
            </a:pPr>
            <a:r>
              <a:rPr lang="es-AR" sz="1500" dirty="0">
                <a:latin typeface="Montserrat" pitchFamily="2" charset="0"/>
              </a:rPr>
              <a:t>conversatorios, </a:t>
            </a:r>
          </a:p>
          <a:p>
            <a:pPr marL="360363" indent="-176213">
              <a:buClr>
                <a:srgbClr val="5B9BD5"/>
              </a:buClr>
              <a:buFont typeface="Arial" panose="020B0604020202020204" pitchFamily="34" charset="0"/>
              <a:buChar char="•"/>
            </a:pPr>
            <a:r>
              <a:rPr lang="es-AR" sz="1500" dirty="0">
                <a:latin typeface="Montserrat" pitchFamily="2" charset="0"/>
              </a:rPr>
              <a:t>talleres. </a:t>
            </a:r>
          </a:p>
          <a:p>
            <a:endParaRPr lang="es-AR" sz="1500" dirty="0">
              <a:latin typeface="Montserrat" pitchFamily="2" charset="0"/>
            </a:endParaRPr>
          </a:p>
          <a:p>
            <a:r>
              <a:rPr lang="es-AR" sz="1500" dirty="0">
                <a:latin typeface="Montserrat" pitchFamily="2" charset="0"/>
              </a:rPr>
              <a:t>Además, se propiciaron </a:t>
            </a:r>
            <a:r>
              <a:rPr lang="es-AR" sz="1500" b="1" dirty="0">
                <a:latin typeface="Montserrat" pitchFamily="2" charset="0"/>
              </a:rPr>
              <a:t>comisiones de trabajo </a:t>
            </a:r>
            <a:r>
              <a:rPr lang="es-AR" sz="1500" dirty="0">
                <a:latin typeface="Montserrat" pitchFamily="2" charset="0"/>
              </a:rPr>
              <a:t>con el fin de promover el intercambio y la reflexión entre estudiantes, docentes y directivos de distintas jurisdicciones.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23FD12F-9201-3B50-78B8-9946A3B9AB73}"/>
              </a:ext>
            </a:extLst>
          </p:cNvPr>
          <p:cNvGrpSpPr/>
          <p:nvPr/>
        </p:nvGrpSpPr>
        <p:grpSpPr>
          <a:xfrm>
            <a:off x="0" y="4235429"/>
            <a:ext cx="9144000" cy="908071"/>
            <a:chOff x="0" y="4235429"/>
            <a:chExt cx="9144000" cy="908071"/>
          </a:xfrm>
        </p:grpSpPr>
        <p:sp>
          <p:nvSpPr>
            <p:cNvPr id="10" name="Google Shape;151;p27">
              <a:extLst>
                <a:ext uri="{FF2B5EF4-FFF2-40B4-BE49-F238E27FC236}">
                  <a16:creationId xmlns:a16="http://schemas.microsoft.com/office/drawing/2014/main" id="{94B866E0-3755-BFC0-EA75-52F1A9358111}"/>
                </a:ext>
              </a:extLst>
            </p:cNvPr>
            <p:cNvSpPr/>
            <p:nvPr/>
          </p:nvSpPr>
          <p:spPr>
            <a:xfrm>
              <a:off x="0" y="5078986"/>
              <a:ext cx="9144000" cy="64514"/>
            </a:xfrm>
            <a:prstGeom prst="rect">
              <a:avLst/>
            </a:prstGeom>
            <a:solidFill>
              <a:srgbClr val="242C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767">
                <a:buSzPts val="1400"/>
              </a:pPr>
              <a:endParaRPr sz="1050">
                <a:solidFill>
                  <a:srgbClr val="242C4F"/>
                </a:solidFill>
              </a:endParaRPr>
            </a:p>
          </p:txBody>
        </p:sp>
        <p:pic>
          <p:nvPicPr>
            <p:cNvPr id="11" name="Imagen 10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78B9E15D-0260-2D08-07BD-E3257007A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58" b="9975"/>
            <a:stretch/>
          </p:blipFill>
          <p:spPr>
            <a:xfrm>
              <a:off x="5572569" y="4238920"/>
              <a:ext cx="2461571" cy="743881"/>
            </a:xfrm>
            <a:prstGeom prst="rect">
              <a:avLst/>
            </a:prstGeom>
          </p:spPr>
        </p:pic>
        <p:pic>
          <p:nvPicPr>
            <p:cNvPr id="12" name="Imagen 11" descr="Texto, Logotipo&#10;&#10;Descripción generada automáticamente">
              <a:extLst>
                <a:ext uri="{FF2B5EF4-FFF2-40B4-BE49-F238E27FC236}">
                  <a16:creationId xmlns:a16="http://schemas.microsoft.com/office/drawing/2014/main" id="{E77A1C8D-0A8B-0AC5-A17D-F18570C46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62" y="4235429"/>
              <a:ext cx="2034309" cy="747372"/>
            </a:xfrm>
            <a:prstGeom prst="rect">
              <a:avLst/>
            </a:prstGeom>
          </p:spPr>
        </p:pic>
      </p:grpSp>
      <p:cxnSp>
        <p:nvCxnSpPr>
          <p:cNvPr id="13" name="Google Shape;105;p25">
            <a:extLst>
              <a:ext uri="{FF2B5EF4-FFF2-40B4-BE49-F238E27FC236}">
                <a16:creationId xmlns:a16="http://schemas.microsoft.com/office/drawing/2014/main" id="{CE0FD5F1-887E-B8C7-9450-49ACF42C71C0}"/>
              </a:ext>
            </a:extLst>
          </p:cNvPr>
          <p:cNvCxnSpPr>
            <a:cxnSpLocks/>
          </p:cNvCxnSpPr>
          <p:nvPr/>
        </p:nvCxnSpPr>
        <p:spPr>
          <a:xfrm>
            <a:off x="700792" y="884679"/>
            <a:ext cx="4877028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Google Shape;106;p25">
            <a:extLst>
              <a:ext uri="{FF2B5EF4-FFF2-40B4-BE49-F238E27FC236}">
                <a16:creationId xmlns:a16="http://schemas.microsoft.com/office/drawing/2014/main" id="{FB842BF0-5440-5E83-C9F3-E0AD2AB57935}"/>
              </a:ext>
            </a:extLst>
          </p:cNvPr>
          <p:cNvSpPr txBox="1"/>
          <p:nvPr/>
        </p:nvSpPr>
        <p:spPr>
          <a:xfrm>
            <a:off x="752673" y="475453"/>
            <a:ext cx="6050682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s-ES" sz="1800" b="1">
                <a:latin typeface="Lora" pitchFamily="50" charset="0"/>
              </a:rPr>
              <a:t>Metodología de trabajo</a:t>
            </a:r>
          </a:p>
        </p:txBody>
      </p:sp>
    </p:spTree>
    <p:extLst>
      <p:ext uri="{BB962C8B-B14F-4D97-AF65-F5344CB8AC3E}">
        <p14:creationId xmlns:p14="http://schemas.microsoft.com/office/powerpoint/2010/main" val="167073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DADBC8B1-EE01-5332-40D9-6983057A1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55;p27">
            <a:extLst>
              <a:ext uri="{FF2B5EF4-FFF2-40B4-BE49-F238E27FC236}">
                <a16:creationId xmlns:a16="http://schemas.microsoft.com/office/drawing/2014/main" id="{9405EF0A-B4CF-8F65-EFED-5BDFB8D08B51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8034140" y="736093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397BC1-9DB7-EFC4-D67E-A9FCA58DA3FF}"/>
              </a:ext>
            </a:extLst>
          </p:cNvPr>
          <p:cNvSpPr txBox="1"/>
          <p:nvPr/>
        </p:nvSpPr>
        <p:spPr>
          <a:xfrm>
            <a:off x="752672" y="1332975"/>
            <a:ext cx="62854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>
                <a:latin typeface="Montserrat" pitchFamily="2" charset="0"/>
                <a:ea typeface="Calibri" panose="020F0502020204030204" pitchFamily="34" charset="0"/>
              </a:rPr>
              <a:t>Propuesta</a:t>
            </a:r>
            <a:r>
              <a:rPr lang="es-ES" sz="1600">
                <a:latin typeface="Montserrat" pitchFamily="2" charset="0"/>
                <a:ea typeface="Calibri" panose="020F0502020204030204" pitchFamily="34" charset="0"/>
              </a:rPr>
              <a:t>: Elaboración de un documento de intervención institucional </a:t>
            </a:r>
            <a:r>
              <a:rPr lang="es-AR" sz="1600">
                <a:latin typeface="Montserrat" pitchFamily="2" charset="0"/>
              </a:rPr>
              <a:t>para fortalecer la vinculación entre las escuelas y el medio socio-productivo, comunitario y científico-tecnológico.</a:t>
            </a:r>
          </a:p>
          <a:p>
            <a:pPr>
              <a:defRPr/>
            </a:pPr>
            <a:r>
              <a:rPr lang="es-ES" sz="1600">
                <a:latin typeface="Montserrat" pitchFamily="2" charset="0"/>
                <a:ea typeface="Calibri" panose="020F0502020204030204" pitchFamily="34" charset="0"/>
              </a:rPr>
              <a:t> </a:t>
            </a:r>
            <a:endParaRPr lang="es-AR" sz="1600">
              <a:latin typeface="Montserrat" pitchFamily="2" charset="0"/>
              <a:ea typeface="Calibri" panose="020F0502020204030204" pitchFamily="34" charset="0"/>
            </a:endParaRPr>
          </a:p>
          <a:p>
            <a:pPr>
              <a:defRPr/>
            </a:pPr>
            <a:r>
              <a:rPr lang="es-ES" sz="1600" b="1">
                <a:latin typeface="Montserrat" pitchFamily="2" charset="0"/>
                <a:ea typeface="Calibri" panose="020F0502020204030204" pitchFamily="34" charset="0"/>
              </a:rPr>
              <a:t>Participantes</a:t>
            </a:r>
            <a:r>
              <a:rPr lang="es-ES" sz="1600">
                <a:latin typeface="Montserrat" pitchFamily="2" charset="0"/>
                <a:ea typeface="Calibri" panose="020F0502020204030204" pitchFamily="34" charset="0"/>
              </a:rPr>
              <a:t>: Equipo docente y directivo y estudiantes del segundo ciclo de la ETP.</a:t>
            </a:r>
            <a:endParaRPr lang="es-AR" sz="1600">
              <a:latin typeface="Montserrat" pitchFamily="2" charset="0"/>
              <a:ea typeface="Calibri" panose="020F050202020403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E949C35-56D2-E72D-5A2A-9CCB4F19FA99}"/>
              </a:ext>
            </a:extLst>
          </p:cNvPr>
          <p:cNvGrpSpPr/>
          <p:nvPr/>
        </p:nvGrpSpPr>
        <p:grpSpPr>
          <a:xfrm>
            <a:off x="0" y="4235429"/>
            <a:ext cx="9144000" cy="908071"/>
            <a:chOff x="0" y="4235429"/>
            <a:chExt cx="9144000" cy="908071"/>
          </a:xfrm>
        </p:grpSpPr>
        <p:sp>
          <p:nvSpPr>
            <p:cNvPr id="3" name="Google Shape;151;p27">
              <a:extLst>
                <a:ext uri="{FF2B5EF4-FFF2-40B4-BE49-F238E27FC236}">
                  <a16:creationId xmlns:a16="http://schemas.microsoft.com/office/drawing/2014/main" id="{002F5879-A0F2-AA5C-44CF-DBBEE425A35D}"/>
                </a:ext>
              </a:extLst>
            </p:cNvPr>
            <p:cNvSpPr/>
            <p:nvPr/>
          </p:nvSpPr>
          <p:spPr>
            <a:xfrm>
              <a:off x="0" y="5078986"/>
              <a:ext cx="9144000" cy="64514"/>
            </a:xfrm>
            <a:prstGeom prst="rect">
              <a:avLst/>
            </a:prstGeom>
            <a:solidFill>
              <a:srgbClr val="242C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767">
                <a:buSzPts val="1400"/>
              </a:pPr>
              <a:endParaRPr sz="1050">
                <a:solidFill>
                  <a:srgbClr val="242C4F"/>
                </a:solidFill>
              </a:endParaRPr>
            </a:p>
          </p:txBody>
        </p:sp>
        <p:pic>
          <p:nvPicPr>
            <p:cNvPr id="4" name="Imagen 3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8CB86F79-6D3A-AB4D-0C3F-6ACF501D7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58" b="9975"/>
            <a:stretch/>
          </p:blipFill>
          <p:spPr>
            <a:xfrm>
              <a:off x="5572569" y="4238920"/>
              <a:ext cx="2461571" cy="743881"/>
            </a:xfrm>
            <a:prstGeom prst="rect">
              <a:avLst/>
            </a:prstGeom>
          </p:spPr>
        </p:pic>
        <p:pic>
          <p:nvPicPr>
            <p:cNvPr id="8" name="Imagen 7" descr="Texto, Logotipo&#10;&#10;Descripción generada automáticamente">
              <a:extLst>
                <a:ext uri="{FF2B5EF4-FFF2-40B4-BE49-F238E27FC236}">
                  <a16:creationId xmlns:a16="http://schemas.microsoft.com/office/drawing/2014/main" id="{1CFF926C-03ED-8047-6BE8-345BD6F2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62" y="4235429"/>
              <a:ext cx="2034309" cy="747372"/>
            </a:xfrm>
            <a:prstGeom prst="rect">
              <a:avLst/>
            </a:prstGeom>
          </p:spPr>
        </p:pic>
      </p:grpSp>
      <p:cxnSp>
        <p:nvCxnSpPr>
          <p:cNvPr id="12" name="Google Shape;105;p25">
            <a:extLst>
              <a:ext uri="{FF2B5EF4-FFF2-40B4-BE49-F238E27FC236}">
                <a16:creationId xmlns:a16="http://schemas.microsoft.com/office/drawing/2014/main" id="{6D90FA1B-E57B-B716-9FD7-187E3BB607FA}"/>
              </a:ext>
            </a:extLst>
          </p:cNvPr>
          <p:cNvCxnSpPr>
            <a:cxnSpLocks/>
          </p:cNvCxnSpPr>
          <p:nvPr/>
        </p:nvCxnSpPr>
        <p:spPr>
          <a:xfrm>
            <a:off x="700792" y="884679"/>
            <a:ext cx="4877028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Google Shape;106;p25">
            <a:extLst>
              <a:ext uri="{FF2B5EF4-FFF2-40B4-BE49-F238E27FC236}">
                <a16:creationId xmlns:a16="http://schemas.microsoft.com/office/drawing/2014/main" id="{005116B0-F163-90FB-C185-46284B826C72}"/>
              </a:ext>
            </a:extLst>
          </p:cNvPr>
          <p:cNvSpPr txBox="1"/>
          <p:nvPr/>
        </p:nvSpPr>
        <p:spPr>
          <a:xfrm>
            <a:off x="752673" y="475453"/>
            <a:ext cx="6050682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s-ES" sz="1800" b="1" dirty="0">
                <a:latin typeface="Lora" pitchFamily="50" charset="0"/>
              </a:rPr>
              <a:t>Consigna del trabajo en comisiones</a:t>
            </a:r>
          </a:p>
        </p:txBody>
      </p:sp>
    </p:spTree>
    <p:extLst>
      <p:ext uri="{BB962C8B-B14F-4D97-AF65-F5344CB8AC3E}">
        <p14:creationId xmlns:p14="http://schemas.microsoft.com/office/powerpoint/2010/main" val="192602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324486D5-4D59-210B-22BF-DE082153F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55;p27">
            <a:extLst>
              <a:ext uri="{FF2B5EF4-FFF2-40B4-BE49-F238E27FC236}">
                <a16:creationId xmlns:a16="http://schemas.microsoft.com/office/drawing/2014/main" id="{5460E260-ABCC-FFE9-DE81-4D1CB7A14BAD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8034140" y="736093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1;p27">
            <a:extLst>
              <a:ext uri="{FF2B5EF4-FFF2-40B4-BE49-F238E27FC236}">
                <a16:creationId xmlns:a16="http://schemas.microsoft.com/office/drawing/2014/main" id="{2949D87D-CFCB-8FFA-B83C-6C6C71E64705}"/>
              </a:ext>
            </a:extLst>
          </p:cNvPr>
          <p:cNvSpPr/>
          <p:nvPr/>
        </p:nvSpPr>
        <p:spPr>
          <a:xfrm>
            <a:off x="0" y="5078986"/>
            <a:ext cx="9144000" cy="64514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>
              <a:solidFill>
                <a:srgbClr val="242C4F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B087297-B0CF-31C9-E1F1-2E915B946BD4}"/>
              </a:ext>
            </a:extLst>
          </p:cNvPr>
          <p:cNvGrpSpPr/>
          <p:nvPr/>
        </p:nvGrpSpPr>
        <p:grpSpPr>
          <a:xfrm>
            <a:off x="674255" y="233516"/>
            <a:ext cx="6216392" cy="4633952"/>
            <a:chOff x="1675377" y="787008"/>
            <a:chExt cx="5473888" cy="4080459"/>
          </a:xfrm>
        </p:grpSpPr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DD7C1901-1DC5-C2F3-36A3-14C6DBBCBF61}"/>
                </a:ext>
              </a:extLst>
            </p:cNvPr>
            <p:cNvSpPr txBox="1">
              <a:spLocks/>
            </p:cNvSpPr>
            <p:nvPr/>
          </p:nvSpPr>
          <p:spPr>
            <a:xfrm>
              <a:off x="5261965" y="1514352"/>
              <a:ext cx="15683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rgbClr val="5B9BD5"/>
                </a:buClr>
              </a:pPr>
              <a:r>
                <a:rPr lang="es-ES" sz="1200" b="1">
                  <a:solidFill>
                    <a:srgbClr val="45658D"/>
                  </a:solidFill>
                  <a:latin typeface="Montserrat" pitchFamily="2" charset="0"/>
                </a:rPr>
                <a:t>NEA: </a:t>
              </a:r>
            </a:p>
            <a:p>
              <a:pPr>
                <a:buClr>
                  <a:srgbClr val="5B9BD5"/>
                </a:buClr>
              </a:pPr>
              <a:r>
                <a:rPr lang="es-ES" sz="1200">
                  <a:latin typeface="Montserrat" pitchFamily="2" charset="0"/>
                </a:rPr>
                <a:t>Sede Misiones</a:t>
              </a:r>
            </a:p>
            <a:p>
              <a:pPr>
                <a:buClr>
                  <a:srgbClr val="5B9BD5"/>
                </a:buClr>
              </a:pPr>
              <a:r>
                <a:rPr lang="es-ES" sz="1200">
                  <a:latin typeface="Montserrat" pitchFamily="2" charset="0"/>
                </a:rPr>
                <a:t>Corrientes, Chaco y Formosa</a:t>
              </a:r>
              <a:endParaRPr lang="es-AR" sz="1200">
                <a:latin typeface="Montserrat" pitchFamily="2" charset="0"/>
              </a:endParaRPr>
            </a:p>
          </p:txBody>
        </p:sp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513DC216-E38E-7DC4-3AE3-E435EEE16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7362" y="787008"/>
              <a:ext cx="1817348" cy="4080459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62C3BC9-AA24-5FA3-9AB7-2A523B9A788C}"/>
                </a:ext>
              </a:extLst>
            </p:cNvPr>
            <p:cNvSpPr txBox="1"/>
            <p:nvPr/>
          </p:nvSpPr>
          <p:spPr>
            <a:xfrm>
              <a:off x="5246370" y="3430321"/>
              <a:ext cx="190289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s-ES" sz="1200" b="1">
                  <a:solidFill>
                    <a:srgbClr val="16A09B"/>
                  </a:solidFill>
                  <a:latin typeface="Montserrat" pitchFamily="2" charset="0"/>
                </a:rPr>
                <a:t>Región Centro II: </a:t>
              </a:r>
            </a:p>
            <a:p>
              <a:pPr lvl="0"/>
              <a:r>
                <a:rPr lang="es-ES" sz="1200">
                  <a:latin typeface="Montserrat" pitchFamily="2" charset="0"/>
                </a:rPr>
                <a:t>Sede: Entre Ríos</a:t>
              </a:r>
            </a:p>
            <a:p>
              <a:pPr lvl="0"/>
              <a:r>
                <a:rPr lang="es-ES" sz="1200">
                  <a:latin typeface="Montserrat" pitchFamily="2" charset="0"/>
                </a:rPr>
                <a:t>Buenos Aires, CABA.</a:t>
              </a:r>
              <a:endParaRPr lang="es-AR" sz="1200">
                <a:latin typeface="Montserrat" pitchFamily="2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F5DF540-AB80-C40E-9475-BF4C6E2CF897}"/>
                </a:ext>
              </a:extLst>
            </p:cNvPr>
            <p:cNvSpPr txBox="1"/>
            <p:nvPr/>
          </p:nvSpPr>
          <p:spPr>
            <a:xfrm>
              <a:off x="5246369" y="2713179"/>
              <a:ext cx="15839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s-ES" sz="1200" b="1">
                  <a:solidFill>
                    <a:srgbClr val="45B3AF"/>
                  </a:solidFill>
                  <a:latin typeface="Montserrat" pitchFamily="2" charset="0"/>
                </a:rPr>
                <a:t>Región Centro I:</a:t>
              </a:r>
              <a:r>
                <a:rPr lang="es-ES" sz="1200" b="1">
                  <a:latin typeface="Montserrat" pitchFamily="2" charset="0"/>
                </a:rPr>
                <a:t> </a:t>
              </a:r>
            </a:p>
            <a:p>
              <a:pPr lvl="0"/>
              <a:r>
                <a:rPr lang="es-ES" sz="1200">
                  <a:latin typeface="Montserrat" pitchFamily="2" charset="0"/>
                </a:rPr>
                <a:t>Sede: Córdoba</a:t>
              </a:r>
            </a:p>
            <a:p>
              <a:pPr lvl="0"/>
              <a:r>
                <a:rPr lang="es-ES" sz="1200">
                  <a:latin typeface="Montserrat" pitchFamily="2" charset="0"/>
                </a:rPr>
                <a:t>Santa Fe.</a:t>
              </a:r>
              <a:endParaRPr lang="es-AR" sz="1200">
                <a:latin typeface="Montserrat" pitchFamily="2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9BA4C51-AEBF-FE84-44E1-F69DB04D1F57}"/>
                </a:ext>
              </a:extLst>
            </p:cNvPr>
            <p:cNvSpPr txBox="1"/>
            <p:nvPr/>
          </p:nvSpPr>
          <p:spPr>
            <a:xfrm>
              <a:off x="1675378" y="3008235"/>
              <a:ext cx="166947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s-ES" sz="1200" b="1">
                  <a:solidFill>
                    <a:srgbClr val="736A8F"/>
                  </a:solidFill>
                  <a:latin typeface="Montserrat" pitchFamily="2" charset="0"/>
                </a:rPr>
                <a:t>Región Patagonia: </a:t>
              </a:r>
            </a:p>
            <a:p>
              <a:pPr lvl="0"/>
              <a:r>
                <a:rPr lang="es-ES" sz="1200">
                  <a:latin typeface="Montserrat" pitchFamily="2" charset="0"/>
                </a:rPr>
                <a:t>Sede: Chubut</a:t>
              </a:r>
            </a:p>
            <a:p>
              <a:pPr lvl="0"/>
              <a:r>
                <a:rPr lang="es-ES" sz="1200">
                  <a:latin typeface="Montserrat" pitchFamily="2" charset="0"/>
                </a:rPr>
                <a:t>La Pampa, Río Negro, Neuquén, Santa Cruz, Tierra del Fuego. </a:t>
              </a:r>
              <a:endParaRPr lang="es-AR" sz="1200">
                <a:latin typeface="Montserrat" pitchFamily="2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F9B8F2C-62C5-A237-266D-8DD41BB78EFA}"/>
                </a:ext>
              </a:extLst>
            </p:cNvPr>
            <p:cNvSpPr txBox="1"/>
            <p:nvPr/>
          </p:nvSpPr>
          <p:spPr>
            <a:xfrm>
              <a:off x="1675377" y="1965718"/>
              <a:ext cx="165387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s-ES" sz="1200" b="1">
                  <a:solidFill>
                    <a:srgbClr val="843743"/>
                  </a:solidFill>
                  <a:latin typeface="Montserrat" pitchFamily="2" charset="0"/>
                </a:rPr>
                <a:t>Región Cuyo: </a:t>
              </a:r>
            </a:p>
            <a:p>
              <a:pPr lvl="0"/>
              <a:r>
                <a:rPr lang="es-ES" sz="1200">
                  <a:latin typeface="Montserrat" pitchFamily="2" charset="0"/>
                </a:rPr>
                <a:t>Sede: Mendoza</a:t>
              </a:r>
            </a:p>
            <a:p>
              <a:pPr lvl="0"/>
              <a:r>
                <a:rPr lang="es-ES" sz="1200">
                  <a:latin typeface="Montserrat" pitchFamily="2" charset="0"/>
                </a:rPr>
                <a:t>San Luis, San Juan y La Rioja</a:t>
              </a:r>
              <a:endParaRPr lang="es-AR" sz="1200">
                <a:latin typeface="Montserrat" pitchFamily="2" charset="0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4105AFE-1E18-6E90-7A11-1E9C55E2AC02}"/>
                </a:ext>
              </a:extLst>
            </p:cNvPr>
            <p:cNvSpPr txBox="1"/>
            <p:nvPr/>
          </p:nvSpPr>
          <p:spPr>
            <a:xfrm>
              <a:off x="1675378" y="986314"/>
              <a:ext cx="190289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s-ES" sz="1200" b="1">
                  <a:solidFill>
                    <a:srgbClr val="F49C08"/>
                  </a:solidFill>
                  <a:latin typeface="Montserrat" pitchFamily="2" charset="0"/>
                </a:rPr>
                <a:t>Región NOA: </a:t>
              </a:r>
            </a:p>
            <a:p>
              <a:pPr lvl="0"/>
              <a:r>
                <a:rPr lang="es-ES" sz="1200">
                  <a:latin typeface="Montserrat" pitchFamily="2" charset="0"/>
                </a:rPr>
                <a:t>Sede: Catamarca</a:t>
              </a:r>
            </a:p>
            <a:p>
              <a:pPr lvl="0"/>
              <a:r>
                <a:rPr lang="es-ES" sz="1200">
                  <a:latin typeface="Montserrat" pitchFamily="2" charset="0"/>
                </a:rPr>
                <a:t>Tucumán, Jujuy, Salta, y Santiago del Estero. </a:t>
              </a:r>
            </a:p>
          </p:txBody>
        </p:sp>
      </p:grpSp>
      <p:cxnSp>
        <p:nvCxnSpPr>
          <p:cNvPr id="4" name="Google Shape;105;p25">
            <a:extLst>
              <a:ext uri="{FF2B5EF4-FFF2-40B4-BE49-F238E27FC236}">
                <a16:creationId xmlns:a16="http://schemas.microsoft.com/office/drawing/2014/main" id="{23501988-8490-8745-7DDA-DEFA2789A6ED}"/>
              </a:ext>
            </a:extLst>
          </p:cNvPr>
          <p:cNvCxnSpPr>
            <a:cxnSpLocks/>
          </p:cNvCxnSpPr>
          <p:nvPr/>
        </p:nvCxnSpPr>
        <p:spPr>
          <a:xfrm>
            <a:off x="5658862" y="736093"/>
            <a:ext cx="1432808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" name="Google Shape;106;p25">
            <a:extLst>
              <a:ext uri="{FF2B5EF4-FFF2-40B4-BE49-F238E27FC236}">
                <a16:creationId xmlns:a16="http://schemas.microsoft.com/office/drawing/2014/main" id="{0E929077-0C7E-0C1B-52D0-67875BC2F986}"/>
              </a:ext>
            </a:extLst>
          </p:cNvPr>
          <p:cNvSpPr txBox="1"/>
          <p:nvPr/>
        </p:nvSpPr>
        <p:spPr>
          <a:xfrm>
            <a:off x="5710743" y="326867"/>
            <a:ext cx="1432808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s-ES" sz="1800" b="1">
                <a:latin typeface="Lora" pitchFamily="50" charset="0"/>
              </a:rPr>
              <a:t>Regiones</a:t>
            </a:r>
          </a:p>
        </p:txBody>
      </p:sp>
    </p:spTree>
    <p:extLst>
      <p:ext uri="{BB962C8B-B14F-4D97-AF65-F5344CB8AC3E}">
        <p14:creationId xmlns:p14="http://schemas.microsoft.com/office/powerpoint/2010/main" val="216983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20108DD6-D7E8-23A0-587A-343C2F8DA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55;p27">
            <a:extLst>
              <a:ext uri="{FF2B5EF4-FFF2-40B4-BE49-F238E27FC236}">
                <a16:creationId xmlns:a16="http://schemas.microsoft.com/office/drawing/2014/main" id="{0E1010D7-7644-7FDC-02F8-0C78C2CA9F84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8034140" y="736093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9718F1-BCB8-DAAA-BA17-5C700DDFA8FB}"/>
              </a:ext>
            </a:extLst>
          </p:cNvPr>
          <p:cNvSpPr txBox="1">
            <a:spLocks/>
          </p:cNvSpPr>
          <p:nvPr/>
        </p:nvSpPr>
        <p:spPr>
          <a:xfrm>
            <a:off x="2558346" y="1399468"/>
            <a:ext cx="4644446" cy="338554"/>
          </a:xfrm>
          <a:prstGeom prst="rect">
            <a:avLst/>
          </a:prstGeom>
        </p:spPr>
        <p:txBody>
          <a:bodyPr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5B9BD5"/>
              </a:buClr>
              <a:defRPr/>
            </a:pPr>
            <a:endParaRPr lang="es-ES" sz="16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1968D9-344F-BDA7-AC81-5584B9A7CF4F}"/>
              </a:ext>
            </a:extLst>
          </p:cNvPr>
          <p:cNvSpPr txBox="1"/>
          <p:nvPr/>
        </p:nvSpPr>
        <p:spPr>
          <a:xfrm>
            <a:off x="752673" y="2571749"/>
            <a:ext cx="180567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AR" sz="1600" b="1" dirty="0">
                <a:solidFill>
                  <a:srgbClr val="5B9BD5"/>
                </a:solidFill>
                <a:latin typeface="Montserrat" pitchFamily="2" charset="0"/>
              </a:rPr>
              <a:t>Participantes </a:t>
            </a:r>
            <a:r>
              <a:rPr lang="es-AR" sz="1200" b="1" dirty="0">
                <a:solidFill>
                  <a:srgbClr val="5B9BD5"/>
                </a:solidFill>
                <a:latin typeface="Montserrat" pitchFamily="2" charset="0"/>
              </a:rPr>
              <a:t>(estudiantes, docentes y equipos directivos de ETP)</a:t>
            </a:r>
            <a:r>
              <a:rPr lang="es-AR" sz="1200" b="1" dirty="0">
                <a:latin typeface="Montserrat" pitchFamily="2" charset="0"/>
              </a:rPr>
              <a:t> </a:t>
            </a:r>
          </a:p>
          <a:p>
            <a:r>
              <a:rPr lang="es-AR" sz="1600" dirty="0">
                <a:latin typeface="Montserrat" pitchFamily="2" charset="0"/>
              </a:rPr>
              <a:t>1.800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33D6B1-0974-C8A1-34E3-885D91A15A9A}"/>
              </a:ext>
            </a:extLst>
          </p:cNvPr>
          <p:cNvSpPr txBox="1"/>
          <p:nvPr/>
        </p:nvSpPr>
        <p:spPr>
          <a:xfrm>
            <a:off x="2729418" y="2571750"/>
            <a:ext cx="25229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AR" sz="1600" b="1" dirty="0">
                <a:solidFill>
                  <a:srgbClr val="5B9BD5"/>
                </a:solidFill>
                <a:latin typeface="Montserrat" pitchFamily="2" charset="0"/>
              </a:rPr>
              <a:t>Instituciones ETP</a:t>
            </a:r>
          </a:p>
          <a:p>
            <a:pPr>
              <a:buNone/>
            </a:pPr>
            <a:r>
              <a:rPr lang="es-AR" sz="1600" dirty="0">
                <a:latin typeface="Montserrat" pitchFamily="2" charset="0"/>
              </a:rPr>
              <a:t>Participaron alrededor de 300 instituciones de un total de 526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1F8BB5-F699-748D-9BDE-E6536FD5BEFF}"/>
              </a:ext>
            </a:extLst>
          </p:cNvPr>
          <p:cNvSpPr txBox="1"/>
          <p:nvPr/>
        </p:nvSpPr>
        <p:spPr>
          <a:xfrm>
            <a:off x="5500184" y="2571750"/>
            <a:ext cx="17332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AR" sz="1600" b="1">
                <a:solidFill>
                  <a:srgbClr val="5B9BD5"/>
                </a:solidFill>
                <a:latin typeface="Montserrat" pitchFamily="2" charset="0"/>
              </a:rPr>
              <a:t>Regiones</a:t>
            </a:r>
          </a:p>
          <a:p>
            <a:pPr>
              <a:buNone/>
            </a:pPr>
            <a:r>
              <a:rPr lang="es-AR" sz="1600">
                <a:latin typeface="Montserrat" pitchFamily="2" charset="0"/>
              </a:rPr>
              <a:t>NEA, NOA, Cuyo, Centro, Patagonia.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EB2A10A-A845-E2B4-631C-8CEEB406F55D}"/>
              </a:ext>
            </a:extLst>
          </p:cNvPr>
          <p:cNvGrpSpPr/>
          <p:nvPr/>
        </p:nvGrpSpPr>
        <p:grpSpPr>
          <a:xfrm>
            <a:off x="0" y="4235429"/>
            <a:ext cx="9144000" cy="908071"/>
            <a:chOff x="0" y="4235429"/>
            <a:chExt cx="9144000" cy="908071"/>
          </a:xfrm>
        </p:grpSpPr>
        <p:sp>
          <p:nvSpPr>
            <p:cNvPr id="13" name="Google Shape;151;p27">
              <a:extLst>
                <a:ext uri="{FF2B5EF4-FFF2-40B4-BE49-F238E27FC236}">
                  <a16:creationId xmlns:a16="http://schemas.microsoft.com/office/drawing/2014/main" id="{AE548E21-A36C-4046-5563-1BC629E2F64B}"/>
                </a:ext>
              </a:extLst>
            </p:cNvPr>
            <p:cNvSpPr/>
            <p:nvPr/>
          </p:nvSpPr>
          <p:spPr>
            <a:xfrm>
              <a:off x="0" y="5078986"/>
              <a:ext cx="9144000" cy="64514"/>
            </a:xfrm>
            <a:prstGeom prst="rect">
              <a:avLst/>
            </a:prstGeom>
            <a:solidFill>
              <a:srgbClr val="242C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767">
                <a:buSzPts val="1400"/>
              </a:pPr>
              <a:endParaRPr sz="1050">
                <a:solidFill>
                  <a:srgbClr val="242C4F"/>
                </a:solidFill>
              </a:endParaRPr>
            </a:p>
          </p:txBody>
        </p:sp>
        <p:pic>
          <p:nvPicPr>
            <p:cNvPr id="14" name="Imagen 13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0A85D32B-C70C-072C-36AD-0A0FBFE6D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58" b="9975"/>
            <a:stretch/>
          </p:blipFill>
          <p:spPr>
            <a:xfrm>
              <a:off x="5572569" y="4238920"/>
              <a:ext cx="2461571" cy="743881"/>
            </a:xfrm>
            <a:prstGeom prst="rect">
              <a:avLst/>
            </a:prstGeom>
          </p:spPr>
        </p:pic>
        <p:pic>
          <p:nvPicPr>
            <p:cNvPr id="15" name="Imagen 14" descr="Texto, Logotipo&#10;&#10;Descripción generada automáticamente">
              <a:extLst>
                <a:ext uri="{FF2B5EF4-FFF2-40B4-BE49-F238E27FC236}">
                  <a16:creationId xmlns:a16="http://schemas.microsoft.com/office/drawing/2014/main" id="{31E966D5-9459-92F6-D108-FD7A9599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62" y="4235429"/>
              <a:ext cx="2034309" cy="747372"/>
            </a:xfrm>
            <a:prstGeom prst="rect">
              <a:avLst/>
            </a:prstGeom>
          </p:spPr>
        </p:pic>
      </p:grpSp>
      <p:cxnSp>
        <p:nvCxnSpPr>
          <p:cNvPr id="17" name="Google Shape;105;p25">
            <a:extLst>
              <a:ext uri="{FF2B5EF4-FFF2-40B4-BE49-F238E27FC236}">
                <a16:creationId xmlns:a16="http://schemas.microsoft.com/office/drawing/2014/main" id="{C3A7CC6A-43E0-CAE9-60D5-B22E59540576}"/>
              </a:ext>
            </a:extLst>
          </p:cNvPr>
          <p:cNvCxnSpPr>
            <a:cxnSpLocks/>
          </p:cNvCxnSpPr>
          <p:nvPr/>
        </p:nvCxnSpPr>
        <p:spPr>
          <a:xfrm>
            <a:off x="700792" y="884679"/>
            <a:ext cx="4877028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" name="Google Shape;106;p25">
            <a:extLst>
              <a:ext uri="{FF2B5EF4-FFF2-40B4-BE49-F238E27FC236}">
                <a16:creationId xmlns:a16="http://schemas.microsoft.com/office/drawing/2014/main" id="{913A2BA7-3661-AE9B-AE2F-13059BD4546A}"/>
              </a:ext>
            </a:extLst>
          </p:cNvPr>
          <p:cNvSpPr txBox="1"/>
          <p:nvPr/>
        </p:nvSpPr>
        <p:spPr>
          <a:xfrm>
            <a:off x="752673" y="475453"/>
            <a:ext cx="6050682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s-ES" sz="1800" b="1" dirty="0">
                <a:latin typeface="Lora" pitchFamily="50" charset="0"/>
              </a:rPr>
              <a:t>Encuentros Regionales: los participantes</a:t>
            </a:r>
          </a:p>
        </p:txBody>
      </p:sp>
      <p:pic>
        <p:nvPicPr>
          <p:cNvPr id="20" name="Gráfico 19" descr="Centro educativo con relleno sólido">
            <a:extLst>
              <a:ext uri="{FF2B5EF4-FFF2-40B4-BE49-F238E27FC236}">
                <a16:creationId xmlns:a16="http://schemas.microsoft.com/office/drawing/2014/main" id="{73BEAE1A-8367-0C28-7EFE-A12A24A032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9418" y="1650547"/>
            <a:ext cx="914400" cy="914400"/>
          </a:xfrm>
          <a:prstGeom prst="rect">
            <a:avLst/>
          </a:prstGeom>
        </p:spPr>
      </p:pic>
      <p:pic>
        <p:nvPicPr>
          <p:cNvPr id="22" name="Gráfico 21" descr="Usuarios con relleno sólido">
            <a:extLst>
              <a:ext uri="{FF2B5EF4-FFF2-40B4-BE49-F238E27FC236}">
                <a16:creationId xmlns:a16="http://schemas.microsoft.com/office/drawing/2014/main" id="{1BF02C54-A714-0538-BA56-373A15AA6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2598" y="1738022"/>
            <a:ext cx="914400" cy="914400"/>
          </a:xfrm>
          <a:prstGeom prst="rect">
            <a:avLst/>
          </a:prstGeom>
        </p:spPr>
      </p:pic>
      <p:pic>
        <p:nvPicPr>
          <p:cNvPr id="24" name="Gráfico 23" descr="Mapa con marcador con relleno sólido">
            <a:extLst>
              <a:ext uri="{FF2B5EF4-FFF2-40B4-BE49-F238E27FC236}">
                <a16:creationId xmlns:a16="http://schemas.microsoft.com/office/drawing/2014/main" id="{1FB33B0D-45DE-21BE-D657-667379E82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41441" y="17099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4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EF97E21B-0F3F-0C30-F5FF-99948D44F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E368AAB-360A-B304-B891-39AF359E9BFA}"/>
              </a:ext>
            </a:extLst>
          </p:cNvPr>
          <p:cNvSpPr txBox="1"/>
          <p:nvPr/>
        </p:nvSpPr>
        <p:spPr>
          <a:xfrm>
            <a:off x="2251904" y="2085140"/>
            <a:ext cx="1589385" cy="203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buNone/>
            </a:pPr>
            <a:r>
              <a:rPr lang="es-ES" sz="1300" b="1">
                <a:solidFill>
                  <a:srgbClr val="5B9BD5"/>
                </a:solidFill>
                <a:latin typeface="Montserrat" pitchFamily="2" charset="0"/>
              </a:rPr>
              <a:t>Capacitación Docente</a:t>
            </a:r>
          </a:p>
          <a:p>
            <a:pPr>
              <a:lnSpc>
                <a:spcPts val="1700"/>
              </a:lnSpc>
              <a:buNone/>
            </a:pPr>
            <a:r>
              <a:rPr lang="es-ES" sz="1200">
                <a:latin typeface="Montserrat" pitchFamily="2" charset="0"/>
              </a:rPr>
              <a:t>Falta de formación continua en tecnologías y metodologías de vinculación comunitaria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CB2B6CC-D16D-106D-1E9E-04FC1ECB1E54}"/>
              </a:ext>
            </a:extLst>
          </p:cNvPr>
          <p:cNvSpPr txBox="1"/>
          <p:nvPr/>
        </p:nvSpPr>
        <p:spPr>
          <a:xfrm>
            <a:off x="5507117" y="2085140"/>
            <a:ext cx="1494750" cy="181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buNone/>
            </a:pPr>
            <a:r>
              <a:rPr lang="es-ES" sz="1300" b="1" dirty="0">
                <a:solidFill>
                  <a:srgbClr val="5B9BD5"/>
                </a:solidFill>
                <a:latin typeface="Montserrat" pitchFamily="2" charset="0"/>
              </a:rPr>
              <a:t>Movilidad y Transporte</a:t>
            </a:r>
          </a:p>
          <a:p>
            <a:pPr>
              <a:lnSpc>
                <a:spcPts val="1700"/>
              </a:lnSpc>
              <a:buNone/>
            </a:pPr>
            <a:r>
              <a:rPr lang="es-ES" sz="1200" dirty="0">
                <a:latin typeface="Montserrat" pitchFamily="2" charset="0"/>
              </a:rPr>
              <a:t>Limitaciones para asistir a los entornos productivos y a otras instituciones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20AEF1-2267-B8B9-CDE8-B5FCE640A002}"/>
              </a:ext>
            </a:extLst>
          </p:cNvPr>
          <p:cNvSpPr txBox="1"/>
          <p:nvPr/>
        </p:nvSpPr>
        <p:spPr>
          <a:xfrm>
            <a:off x="3879511" y="2085140"/>
            <a:ext cx="1589384" cy="1383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buNone/>
            </a:pPr>
            <a:r>
              <a:rPr lang="es-ES" sz="1300" b="1">
                <a:solidFill>
                  <a:srgbClr val="5B9BD5"/>
                </a:solidFill>
                <a:latin typeface="Montserrat" pitchFamily="2" charset="0"/>
              </a:rPr>
              <a:t>Equipamiento</a:t>
            </a:r>
          </a:p>
          <a:p>
            <a:pPr>
              <a:lnSpc>
                <a:spcPts val="1700"/>
              </a:lnSpc>
              <a:buNone/>
            </a:pPr>
            <a:r>
              <a:rPr lang="es-ES" sz="1200">
                <a:latin typeface="Montserrat" pitchFamily="2" charset="0"/>
              </a:rPr>
              <a:t>Déficit y falta de actualización tecnológica en entornos formativos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2AB1EDE-144A-F3DB-BA56-C18D6CA2ABAA}"/>
              </a:ext>
            </a:extLst>
          </p:cNvPr>
          <p:cNvSpPr txBox="1"/>
          <p:nvPr/>
        </p:nvSpPr>
        <p:spPr>
          <a:xfrm>
            <a:off x="7040090" y="2085140"/>
            <a:ext cx="1656284" cy="203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buNone/>
            </a:pPr>
            <a:r>
              <a:rPr lang="es-ES" sz="1300" b="1">
                <a:solidFill>
                  <a:srgbClr val="5B9BD5"/>
                </a:solidFill>
                <a:latin typeface="Montserrat" pitchFamily="2" charset="0"/>
              </a:rPr>
              <a:t>Gestión Administrativa</a:t>
            </a:r>
          </a:p>
          <a:p>
            <a:pPr>
              <a:lnSpc>
                <a:spcPts val="1700"/>
              </a:lnSpc>
              <a:buNone/>
            </a:pPr>
            <a:r>
              <a:rPr lang="es-ES" sz="1200">
                <a:latin typeface="Montserrat" pitchFamily="2" charset="0"/>
              </a:rPr>
              <a:t>Demoras y vacíos normativos que obstaculizan la concreción de convenios, prácticas y pasantías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AD532F5-6724-4498-BF60-0E72551578B1}"/>
              </a:ext>
            </a:extLst>
          </p:cNvPr>
          <p:cNvSpPr txBox="1"/>
          <p:nvPr/>
        </p:nvSpPr>
        <p:spPr>
          <a:xfrm>
            <a:off x="557398" y="2085140"/>
            <a:ext cx="1656284" cy="203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buNone/>
            </a:pPr>
            <a:r>
              <a:rPr lang="es-AR" sz="1300" b="1">
                <a:solidFill>
                  <a:srgbClr val="5B9BD5"/>
                </a:solidFill>
                <a:latin typeface="Montserrat" pitchFamily="2" charset="0"/>
              </a:rPr>
              <a:t>Articulación Institucional</a:t>
            </a:r>
          </a:p>
          <a:p>
            <a:pPr>
              <a:lnSpc>
                <a:spcPts val="1700"/>
              </a:lnSpc>
              <a:buNone/>
            </a:pPr>
            <a:r>
              <a:rPr lang="es-AR" sz="1200">
                <a:latin typeface="Montserrat" pitchFamily="2" charset="0"/>
              </a:rPr>
              <a:t>Escasa coordinación entre escuelas, organismos públicos, privados e instituciones científicas</a:t>
            </a:r>
          </a:p>
        </p:txBody>
      </p:sp>
      <p:pic>
        <p:nvPicPr>
          <p:cNvPr id="11" name="Gráfico 10" descr="Ciclismo en compañía con relleno sólido">
            <a:extLst>
              <a:ext uri="{FF2B5EF4-FFF2-40B4-BE49-F238E27FC236}">
                <a16:creationId xmlns:a16="http://schemas.microsoft.com/office/drawing/2014/main" id="{54274E3E-6FB4-B0AF-B280-57C53FD23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397" y="1230056"/>
            <a:ext cx="787494" cy="787494"/>
          </a:xfrm>
          <a:prstGeom prst="rect">
            <a:avLst/>
          </a:prstGeom>
        </p:spPr>
      </p:pic>
      <p:pic>
        <p:nvPicPr>
          <p:cNvPr id="15" name="Gráfico 14" descr="Aprendizaje remoto de idioma con relleno sólido">
            <a:extLst>
              <a:ext uri="{FF2B5EF4-FFF2-40B4-BE49-F238E27FC236}">
                <a16:creationId xmlns:a16="http://schemas.microsoft.com/office/drawing/2014/main" id="{E21329D3-E489-69DC-E3A5-24E96C6D0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1837" y="1230057"/>
            <a:ext cx="787493" cy="787493"/>
          </a:xfrm>
          <a:prstGeom prst="rect">
            <a:avLst/>
          </a:prstGeom>
        </p:spPr>
      </p:pic>
      <p:pic>
        <p:nvPicPr>
          <p:cNvPr id="21" name="Gráfico 20" descr="Cuadrirrotor con relleno sólido">
            <a:extLst>
              <a:ext uri="{FF2B5EF4-FFF2-40B4-BE49-F238E27FC236}">
                <a16:creationId xmlns:a16="http://schemas.microsoft.com/office/drawing/2014/main" id="{3B743ADD-FACE-7D0A-FACD-DE8E42F5E8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05325" y="1285293"/>
            <a:ext cx="732257" cy="732257"/>
          </a:xfrm>
          <a:prstGeom prst="rect">
            <a:avLst/>
          </a:prstGeom>
        </p:spPr>
      </p:pic>
      <p:pic>
        <p:nvPicPr>
          <p:cNvPr id="23" name="Gráfico 22" descr="Autobús con relleno sólido">
            <a:extLst>
              <a:ext uri="{FF2B5EF4-FFF2-40B4-BE49-F238E27FC236}">
                <a16:creationId xmlns:a16="http://schemas.microsoft.com/office/drawing/2014/main" id="{010210FE-9E89-A3B5-ACDB-581F0E0AB8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90951" y="1230057"/>
            <a:ext cx="787493" cy="787493"/>
          </a:xfrm>
          <a:prstGeom prst="rect">
            <a:avLst/>
          </a:prstGeom>
        </p:spPr>
      </p:pic>
      <p:pic>
        <p:nvPicPr>
          <p:cNvPr id="27" name="Gráfico 26" descr="Bandeja de entrada con relleno sólido">
            <a:extLst>
              <a:ext uri="{FF2B5EF4-FFF2-40B4-BE49-F238E27FC236}">
                <a16:creationId xmlns:a16="http://schemas.microsoft.com/office/drawing/2014/main" id="{60267C06-D024-CEA3-DF99-2C7AE09359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65903" y="1230057"/>
            <a:ext cx="787493" cy="787493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EFC13ADA-FA8F-D7C2-F601-60E1C310EFB0}"/>
              </a:ext>
            </a:extLst>
          </p:cNvPr>
          <p:cNvGrpSpPr/>
          <p:nvPr/>
        </p:nvGrpSpPr>
        <p:grpSpPr>
          <a:xfrm>
            <a:off x="0" y="4235429"/>
            <a:ext cx="9144000" cy="908071"/>
            <a:chOff x="0" y="4235429"/>
            <a:chExt cx="9144000" cy="908071"/>
          </a:xfrm>
        </p:grpSpPr>
        <p:sp>
          <p:nvSpPr>
            <p:cNvPr id="34" name="Google Shape;151;p27">
              <a:extLst>
                <a:ext uri="{FF2B5EF4-FFF2-40B4-BE49-F238E27FC236}">
                  <a16:creationId xmlns:a16="http://schemas.microsoft.com/office/drawing/2014/main" id="{8929E274-7283-0536-4BF4-20EE2838FDF9}"/>
                </a:ext>
              </a:extLst>
            </p:cNvPr>
            <p:cNvSpPr/>
            <p:nvPr/>
          </p:nvSpPr>
          <p:spPr>
            <a:xfrm>
              <a:off x="0" y="5078986"/>
              <a:ext cx="9144000" cy="64514"/>
            </a:xfrm>
            <a:prstGeom prst="rect">
              <a:avLst/>
            </a:prstGeom>
            <a:solidFill>
              <a:srgbClr val="242C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767">
                <a:buSzPts val="1400"/>
              </a:pPr>
              <a:endParaRPr sz="1050">
                <a:solidFill>
                  <a:srgbClr val="242C4F"/>
                </a:solidFill>
              </a:endParaRPr>
            </a:p>
          </p:txBody>
        </p:sp>
        <p:pic>
          <p:nvPicPr>
            <p:cNvPr id="35" name="Imagen 34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F410602E-7AA6-FDD6-B918-417955551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58" b="9975"/>
            <a:stretch/>
          </p:blipFill>
          <p:spPr>
            <a:xfrm>
              <a:off x="5572569" y="4238920"/>
              <a:ext cx="2461571" cy="743881"/>
            </a:xfrm>
            <a:prstGeom prst="rect">
              <a:avLst/>
            </a:prstGeom>
          </p:spPr>
        </p:pic>
        <p:pic>
          <p:nvPicPr>
            <p:cNvPr id="36" name="Imagen 35" descr="Texto, Logotipo&#10;&#10;Descripción generada automáticamente">
              <a:extLst>
                <a:ext uri="{FF2B5EF4-FFF2-40B4-BE49-F238E27FC236}">
                  <a16:creationId xmlns:a16="http://schemas.microsoft.com/office/drawing/2014/main" id="{180F1361-2615-3165-085D-A7C744403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62" y="4235429"/>
              <a:ext cx="2034309" cy="747372"/>
            </a:xfrm>
            <a:prstGeom prst="rect">
              <a:avLst/>
            </a:prstGeom>
          </p:spPr>
        </p:pic>
      </p:grpSp>
      <p:cxnSp>
        <p:nvCxnSpPr>
          <p:cNvPr id="37" name="Google Shape;105;p25">
            <a:extLst>
              <a:ext uri="{FF2B5EF4-FFF2-40B4-BE49-F238E27FC236}">
                <a16:creationId xmlns:a16="http://schemas.microsoft.com/office/drawing/2014/main" id="{0A177C51-884B-DD8E-EDEB-8814405B7106}"/>
              </a:ext>
            </a:extLst>
          </p:cNvPr>
          <p:cNvCxnSpPr>
            <a:cxnSpLocks/>
          </p:cNvCxnSpPr>
          <p:nvPr/>
        </p:nvCxnSpPr>
        <p:spPr>
          <a:xfrm>
            <a:off x="700792" y="884679"/>
            <a:ext cx="4877028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8" name="Google Shape;106;p25">
            <a:extLst>
              <a:ext uri="{FF2B5EF4-FFF2-40B4-BE49-F238E27FC236}">
                <a16:creationId xmlns:a16="http://schemas.microsoft.com/office/drawing/2014/main" id="{32C3F7D8-18FB-5972-023E-F212E0136B1A}"/>
              </a:ext>
            </a:extLst>
          </p:cNvPr>
          <p:cNvSpPr txBox="1"/>
          <p:nvPr/>
        </p:nvSpPr>
        <p:spPr>
          <a:xfrm>
            <a:off x="700792" y="555766"/>
            <a:ext cx="6720789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s-ES" sz="1800" b="1" dirty="0">
                <a:latin typeface="Lora" pitchFamily="50" charset="0"/>
              </a:rPr>
              <a:t>Problemáticas identificadas en las comisiones de trabajo</a:t>
            </a:r>
          </a:p>
        </p:txBody>
      </p:sp>
    </p:spTree>
    <p:extLst>
      <p:ext uri="{BB962C8B-B14F-4D97-AF65-F5344CB8AC3E}">
        <p14:creationId xmlns:p14="http://schemas.microsoft.com/office/powerpoint/2010/main" val="135276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AEBC56A5-DADC-A2B9-6A6D-D686400B4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828062E-6FF2-7432-8CC7-E6A3F567C076}"/>
              </a:ext>
            </a:extLst>
          </p:cNvPr>
          <p:cNvSpPr txBox="1"/>
          <p:nvPr/>
        </p:nvSpPr>
        <p:spPr>
          <a:xfrm>
            <a:off x="769023" y="1021438"/>
            <a:ext cx="51427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rgbClr val="5B9BD5"/>
                </a:solidFill>
                <a:latin typeface="Montserrat" pitchFamily="2" charset="0"/>
              </a:rPr>
              <a:t>Actualización Curricular</a:t>
            </a:r>
          </a:p>
          <a:p>
            <a:r>
              <a:rPr lang="es-ES" sz="1300" dirty="0">
                <a:latin typeface="Montserrat" pitchFamily="2" charset="0"/>
              </a:rPr>
              <a:t>Incorporar innovación tecnológica en diseños curriculares.</a:t>
            </a:r>
          </a:p>
        </p:txBody>
      </p:sp>
      <p:pic>
        <p:nvPicPr>
          <p:cNvPr id="3" name="Google Shape;155;p27">
            <a:extLst>
              <a:ext uri="{FF2B5EF4-FFF2-40B4-BE49-F238E27FC236}">
                <a16:creationId xmlns:a16="http://schemas.microsoft.com/office/drawing/2014/main" id="{DDD3A2A0-03CD-9E6A-7E74-AFAC8C7D9734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8034140" y="736093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729C4F3-0A2D-568D-85A0-A0A53910D4FC}"/>
              </a:ext>
            </a:extLst>
          </p:cNvPr>
          <p:cNvSpPr txBox="1"/>
          <p:nvPr/>
        </p:nvSpPr>
        <p:spPr>
          <a:xfrm>
            <a:off x="769024" y="1624203"/>
            <a:ext cx="652770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300" b="1" dirty="0">
                <a:solidFill>
                  <a:srgbClr val="5B9BD5"/>
                </a:solidFill>
                <a:latin typeface="Montserrat" pitchFamily="2" charset="0"/>
              </a:rPr>
              <a:t>Fortalecimiento Territorial</a:t>
            </a:r>
          </a:p>
          <a:p>
            <a:pPr>
              <a:buNone/>
            </a:pPr>
            <a:r>
              <a:rPr lang="es-ES" sz="1300" dirty="0">
                <a:latin typeface="Montserrat" pitchFamily="2" charset="0"/>
              </a:rPr>
              <a:t>Realizar un mapeo de actores clave del entorno productivo y generar espacios de trabajo entre empresas/pequeños productores y escuelas</a:t>
            </a:r>
            <a:r>
              <a:rPr lang="es-AR" sz="1300" dirty="0">
                <a:latin typeface="Montserrat" pitchFamily="2" charset="0"/>
              </a:rPr>
              <a:t>.</a:t>
            </a:r>
            <a:endParaRPr lang="es-ES" sz="1300" dirty="0">
              <a:latin typeface="Montserrat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18878F-0AEA-8AAF-2A1A-7B25C56016AE}"/>
              </a:ext>
            </a:extLst>
          </p:cNvPr>
          <p:cNvSpPr txBox="1"/>
          <p:nvPr/>
        </p:nvSpPr>
        <p:spPr>
          <a:xfrm>
            <a:off x="769023" y="2427022"/>
            <a:ext cx="47465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300" b="1" dirty="0">
                <a:solidFill>
                  <a:srgbClr val="5B9BD5"/>
                </a:solidFill>
                <a:latin typeface="Montserrat" pitchFamily="2" charset="0"/>
              </a:rPr>
              <a:t>Formación Continua</a:t>
            </a:r>
          </a:p>
          <a:p>
            <a:pPr>
              <a:buNone/>
            </a:pPr>
            <a:r>
              <a:rPr lang="es-ES" sz="1300" dirty="0">
                <a:latin typeface="Montserrat" pitchFamily="2" charset="0"/>
              </a:rPr>
              <a:t>Capacitación docente con INTA, INTI y universidades.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026379-869F-10E8-0021-55BDDF28BD5E}"/>
              </a:ext>
            </a:extLst>
          </p:cNvPr>
          <p:cNvSpPr txBox="1"/>
          <p:nvPr/>
        </p:nvSpPr>
        <p:spPr>
          <a:xfrm>
            <a:off x="769022" y="3029787"/>
            <a:ext cx="67309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300" b="1" dirty="0">
                <a:solidFill>
                  <a:srgbClr val="5B9BD5"/>
                </a:solidFill>
                <a:latin typeface="Montserrat" pitchFamily="2" charset="0"/>
              </a:rPr>
              <a:t>Colaboración  interinstitucional - ETP.</a:t>
            </a:r>
            <a:r>
              <a:rPr lang="es-ES" sz="1300" b="1" dirty="0">
                <a:solidFill>
                  <a:srgbClr val="5B9BD5"/>
                </a:solidFill>
                <a:latin typeface="Montserrat" pitchFamily="2" charset="0"/>
              </a:rPr>
              <a:t> </a:t>
            </a:r>
          </a:p>
          <a:p>
            <a:r>
              <a:rPr lang="es-AR" dirty="0">
                <a:latin typeface="Montserrat" pitchFamily="2" charset="0"/>
              </a:rPr>
              <a:t>Promover la comunicación y el trabajo en red entre escuelas agro ETP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02034CA-86F0-E1C7-822A-0D05760878D2}"/>
              </a:ext>
            </a:extLst>
          </p:cNvPr>
          <p:cNvSpPr txBox="1"/>
          <p:nvPr/>
        </p:nvSpPr>
        <p:spPr>
          <a:xfrm>
            <a:off x="769024" y="3647941"/>
            <a:ext cx="67309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300" b="1">
                <a:solidFill>
                  <a:srgbClr val="5B9BD5"/>
                </a:solidFill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Gestión institucional</a:t>
            </a:r>
          </a:p>
          <a:p>
            <a:r>
              <a:rPr lang="es-AR" sz="1300">
                <a:latin typeface="Montserrat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Propiciar la firma de convenios, agilizar trámites para movilidad y seguros.</a:t>
            </a:r>
            <a:endParaRPr lang="es-AR" sz="1300">
              <a:latin typeface="Montserrat" pitchFamily="2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2F3720C-4065-8666-F082-B516B3EE466E}"/>
              </a:ext>
            </a:extLst>
          </p:cNvPr>
          <p:cNvGrpSpPr/>
          <p:nvPr/>
        </p:nvGrpSpPr>
        <p:grpSpPr>
          <a:xfrm>
            <a:off x="0" y="4235429"/>
            <a:ext cx="9144000" cy="908071"/>
            <a:chOff x="0" y="4235429"/>
            <a:chExt cx="9144000" cy="908071"/>
          </a:xfrm>
        </p:grpSpPr>
        <p:sp>
          <p:nvSpPr>
            <p:cNvPr id="20" name="Google Shape;151;p27">
              <a:extLst>
                <a:ext uri="{FF2B5EF4-FFF2-40B4-BE49-F238E27FC236}">
                  <a16:creationId xmlns:a16="http://schemas.microsoft.com/office/drawing/2014/main" id="{B8CB384D-2625-670A-88FF-66CE86F4EDE2}"/>
                </a:ext>
              </a:extLst>
            </p:cNvPr>
            <p:cNvSpPr/>
            <p:nvPr/>
          </p:nvSpPr>
          <p:spPr>
            <a:xfrm>
              <a:off x="0" y="5078986"/>
              <a:ext cx="9144000" cy="64514"/>
            </a:xfrm>
            <a:prstGeom prst="rect">
              <a:avLst/>
            </a:prstGeom>
            <a:solidFill>
              <a:srgbClr val="242C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767">
                <a:buSzPts val="1400"/>
              </a:pPr>
              <a:endParaRPr sz="1050">
                <a:solidFill>
                  <a:srgbClr val="242C4F"/>
                </a:solidFill>
              </a:endParaRPr>
            </a:p>
          </p:txBody>
        </p:sp>
        <p:pic>
          <p:nvPicPr>
            <p:cNvPr id="21" name="Imagen 20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0F37D893-7CB0-C822-A827-AADE925EB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58" b="9975"/>
            <a:stretch/>
          </p:blipFill>
          <p:spPr>
            <a:xfrm>
              <a:off x="5572569" y="4238920"/>
              <a:ext cx="2461571" cy="743881"/>
            </a:xfrm>
            <a:prstGeom prst="rect">
              <a:avLst/>
            </a:prstGeom>
          </p:spPr>
        </p:pic>
        <p:pic>
          <p:nvPicPr>
            <p:cNvPr id="22" name="Imagen 21" descr="Texto, Logotipo&#10;&#10;Descripción generada automáticamente">
              <a:extLst>
                <a:ext uri="{FF2B5EF4-FFF2-40B4-BE49-F238E27FC236}">
                  <a16:creationId xmlns:a16="http://schemas.microsoft.com/office/drawing/2014/main" id="{CB5660AC-7ACB-40E5-4AF5-F569BDABD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62" y="4235429"/>
              <a:ext cx="2034309" cy="747372"/>
            </a:xfrm>
            <a:prstGeom prst="rect">
              <a:avLst/>
            </a:prstGeom>
          </p:spPr>
        </p:pic>
      </p:grpSp>
      <p:cxnSp>
        <p:nvCxnSpPr>
          <p:cNvPr id="23" name="Google Shape;105;p25">
            <a:extLst>
              <a:ext uri="{FF2B5EF4-FFF2-40B4-BE49-F238E27FC236}">
                <a16:creationId xmlns:a16="http://schemas.microsoft.com/office/drawing/2014/main" id="{C47B74EB-135D-4A40-3992-539BA12F820A}"/>
              </a:ext>
            </a:extLst>
          </p:cNvPr>
          <p:cNvCxnSpPr>
            <a:cxnSpLocks/>
          </p:cNvCxnSpPr>
          <p:nvPr/>
        </p:nvCxnSpPr>
        <p:spPr>
          <a:xfrm>
            <a:off x="700792" y="884679"/>
            <a:ext cx="4877028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Google Shape;106;p25">
            <a:extLst>
              <a:ext uri="{FF2B5EF4-FFF2-40B4-BE49-F238E27FC236}">
                <a16:creationId xmlns:a16="http://schemas.microsoft.com/office/drawing/2014/main" id="{73AEA606-032A-6AFB-DFD6-C3DBDE74BDDD}"/>
              </a:ext>
            </a:extLst>
          </p:cNvPr>
          <p:cNvSpPr txBox="1"/>
          <p:nvPr/>
        </p:nvSpPr>
        <p:spPr>
          <a:xfrm>
            <a:off x="752673" y="475453"/>
            <a:ext cx="6050682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r>
              <a:rPr lang="es-ES" sz="1800" b="1">
                <a:latin typeface="Lora" pitchFamily="50" charset="0"/>
              </a:rPr>
              <a:t>Propuestas y líneas de acción</a:t>
            </a:r>
          </a:p>
        </p:txBody>
      </p:sp>
    </p:spTree>
    <p:extLst>
      <p:ext uri="{BB962C8B-B14F-4D97-AF65-F5344CB8AC3E}">
        <p14:creationId xmlns:p14="http://schemas.microsoft.com/office/powerpoint/2010/main" val="2706119546"/>
      </p:ext>
    </p:extLst>
  </p:cSld>
  <p:clrMapOvr>
    <a:masterClrMapping/>
  </p:clrMapOvr>
</p:sld>
</file>

<file path=ppt/theme/theme1.xml><?xml version="1.0" encoding="utf-8"?>
<a:theme xmlns:a="http://schemas.openxmlformats.org/drawingml/2006/main" name="PPT BASE MINISTERIO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af52698-bfdd-4463-9f7c-1eb7c850bc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3B323DC3AA9E489F175C66E4558977" ma:contentTypeVersion="15" ma:contentTypeDescription="Crear nuevo documento." ma:contentTypeScope="" ma:versionID="1fab096bf2b43c5d538265a32d5fdc49">
  <xsd:schema xmlns:xsd="http://www.w3.org/2001/XMLSchema" xmlns:xs="http://www.w3.org/2001/XMLSchema" xmlns:p="http://schemas.microsoft.com/office/2006/metadata/properties" xmlns:ns3="daf52698-bfdd-4463-9f7c-1eb7c850bc3d" xmlns:ns4="e2fcc57f-8e90-4b40-a1f0-043d27550064" targetNamespace="http://schemas.microsoft.com/office/2006/metadata/properties" ma:root="true" ma:fieldsID="571c3fa9fdccd39b064263134f43d1c9" ns3:_="" ns4:_="">
    <xsd:import namespace="daf52698-bfdd-4463-9f7c-1eb7c850bc3d"/>
    <xsd:import namespace="e2fcc57f-8e90-4b40-a1f0-043d275500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52698-bfdd-4463-9f7c-1eb7c850b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cc57f-8e90-4b40-a1f0-043d2755006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A03F21-7FD2-4548-8C72-4587CA13C87A}">
  <ds:schemaRefs>
    <ds:schemaRef ds:uri="daf52698-bfdd-4463-9f7c-1eb7c850bc3d"/>
    <ds:schemaRef ds:uri="e2fcc57f-8e90-4b40-a1f0-043d275500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A30D84-7887-4C61-B279-62F0C09B7B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0FBA5C-140D-4432-A001-266FAE54D869}">
  <ds:schemaRefs>
    <ds:schemaRef ds:uri="daf52698-bfdd-4463-9f7c-1eb7c850bc3d"/>
    <ds:schemaRef ds:uri="e2fcc57f-8e90-4b40-a1f0-043d275500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530</Words>
  <Application>Microsoft Office PowerPoint</Application>
  <PresentationFormat>Presentación en pantalla (16:9)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Lora</vt:lpstr>
      <vt:lpstr>Montserrat</vt:lpstr>
      <vt:lpstr>Lora Medium</vt:lpstr>
      <vt:lpstr>PPT BASE MINISTERIOS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Alvarez</dc:creator>
  <cp:lastModifiedBy>Ignacio Amoroso</cp:lastModifiedBy>
  <cp:revision>4</cp:revision>
  <cp:lastPrinted>2025-12-01T19:36:38Z</cp:lastPrinted>
  <dcterms:modified xsi:type="dcterms:W3CDTF">2025-12-02T19:05:21Z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0x010100983B323DC3AA9E489F175C66E4558977</vt:lpwstr>
  </property>
</Properties>
</file>