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15" r:id="rId2"/>
  </p:sldMasterIdLst>
  <p:notesMasterIdLst>
    <p:notesMasterId r:id="rId20"/>
  </p:notesMasterIdLst>
  <p:handoutMasterIdLst>
    <p:handoutMasterId r:id="rId21"/>
  </p:handoutMasterIdLst>
  <p:sldIdLst>
    <p:sldId id="351" r:id="rId3"/>
    <p:sldId id="370" r:id="rId4"/>
    <p:sldId id="371" r:id="rId5"/>
    <p:sldId id="375" r:id="rId6"/>
    <p:sldId id="372" r:id="rId7"/>
    <p:sldId id="373" r:id="rId8"/>
    <p:sldId id="1295" r:id="rId9"/>
    <p:sldId id="1303" r:id="rId10"/>
    <p:sldId id="1297" r:id="rId11"/>
    <p:sldId id="337" r:id="rId12"/>
    <p:sldId id="1294" r:id="rId13"/>
    <p:sldId id="1304" r:id="rId14"/>
    <p:sldId id="1305" r:id="rId15"/>
    <p:sldId id="1298" r:id="rId16"/>
    <p:sldId id="1299" r:id="rId17"/>
    <p:sldId id="1300" r:id="rId18"/>
    <p:sldId id="408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51"/>
            <p14:sldId id="370"/>
            <p14:sldId id="371"/>
            <p14:sldId id="375"/>
            <p14:sldId id="372"/>
            <p14:sldId id="373"/>
            <p14:sldId id="1295"/>
            <p14:sldId id="1303"/>
            <p14:sldId id="1297"/>
            <p14:sldId id="337"/>
            <p14:sldId id="1294"/>
            <p14:sldId id="1304"/>
            <p14:sldId id="1305"/>
            <p14:sldId id="1298"/>
            <p14:sldId id="1299"/>
            <p14:sldId id="1300"/>
            <p14:sldId id="408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244" y="6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2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07D97FC-2CE2-4103-B932-97EF0D340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49BD1A-DCFD-45F6-B815-1810BC8562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D8A4-1B4A-4595-A476-A9703A266BCC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60B302-6400-4218-94CF-AFCA4199D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85C45D-B79B-4D6D-9340-BFE79BE2A2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BE4B-FFE5-4097-A819-9229266EE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928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03/12/2025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2A15E-D787-5B45-85C6-652636523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180000"/>
            <a:ext cx="5148000" cy="32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98688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7963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4F382E-A81A-4E72-9EC3-38D1B7C2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387267"/>
            <a:ext cx="8033544" cy="315615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BA5D2-B133-4165-AE95-CAF4555D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DAEB06-02DF-4E78-9F62-4E1B3A1C327D}" type="datetime1">
              <a:rPr lang="fr-FR" smtClean="0"/>
              <a:t>03/12/2025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C44B2-BD14-4FB8-9F3D-0116E414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Présentation commercial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F10AAE-2AE6-43F3-994E-2E8FEEBA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E63C02F-DD0E-412A-9B46-4F8A9D0BD80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112B9DD-D599-4C4C-94B8-77EB05FF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021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08000" y="573881"/>
            <a:ext cx="8045450" cy="79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95170" y="4767263"/>
            <a:ext cx="88131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475744" y="4767263"/>
            <a:ext cx="5730045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72500" y="4782617"/>
            <a:ext cx="57150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41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01E0FD8-77BF-42AD-9999-8B83DD8C97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2" y="180000"/>
            <a:ext cx="898613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D2A15E-D787-5B45-85C6-6526365235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180000"/>
            <a:ext cx="5148000" cy="32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2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0FB9DC8-83C6-0F40-A868-9F863977E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000"/>
            <a:ext cx="2807970" cy="17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9691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95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46B5A3B-42C8-C646-ABC9-A062B83A1C9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00" y="108000"/>
            <a:ext cx="1008112" cy="6442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5186136-5493-419A-9F0D-2C6D5975FFD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17009" y="123478"/>
            <a:ext cx="898607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DGER/BRECI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52907" y="1923678"/>
            <a:ext cx="8424000" cy="3096344"/>
          </a:xfrm>
        </p:spPr>
        <p:txBody>
          <a:bodyPr/>
          <a:lstStyle/>
          <a:p>
            <a:pPr algn="ctr"/>
            <a:r>
              <a:rPr lang="fr-FR" sz="2800" i="1" dirty="0"/>
              <a:t>ENSEÑANZA AGRÍCOLA FRANCESA</a:t>
            </a:r>
          </a:p>
          <a:p>
            <a:pPr algn="ctr"/>
            <a:r>
              <a:rPr lang="fr-FR" sz="2800" i="1" dirty="0"/>
              <a:t>La </a:t>
            </a:r>
            <a:r>
              <a:rPr lang="fr-FR" sz="2800" i="1" dirty="0" err="1"/>
              <a:t>ley</a:t>
            </a:r>
            <a:r>
              <a:rPr lang="fr-FR" sz="2800" i="1" dirty="0"/>
              <a:t> de </a:t>
            </a:r>
            <a:r>
              <a:rPr lang="fr-FR" sz="2800" i="1" dirty="0" err="1"/>
              <a:t>orientaciÓn</a:t>
            </a:r>
            <a:r>
              <a:rPr lang="fr-FR" sz="2800" i="1" dirty="0"/>
              <a:t> para la </a:t>
            </a:r>
            <a:r>
              <a:rPr lang="fr-FR" sz="2800" i="1" dirty="0" err="1"/>
              <a:t>soberanÍa</a:t>
            </a:r>
            <a:r>
              <a:rPr lang="fr-FR" sz="2800" i="1" dirty="0"/>
              <a:t> </a:t>
            </a:r>
            <a:r>
              <a:rPr lang="fr-FR" sz="2800" i="1" dirty="0" err="1"/>
              <a:t>alimentaria</a:t>
            </a:r>
            <a:r>
              <a:rPr lang="fr-FR" sz="2800" i="1" dirty="0"/>
              <a:t> y la </a:t>
            </a:r>
            <a:r>
              <a:rPr lang="fr-FR" sz="2800" i="1" dirty="0" err="1"/>
              <a:t>renovaciÓn</a:t>
            </a:r>
            <a:r>
              <a:rPr lang="fr-FR" sz="2800" i="1" dirty="0"/>
              <a:t> de la </a:t>
            </a:r>
            <a:r>
              <a:rPr lang="fr-FR" sz="2800" i="1" dirty="0" err="1"/>
              <a:t>generaciÓn</a:t>
            </a:r>
            <a:r>
              <a:rPr lang="fr-FR" sz="2800" i="1" dirty="0"/>
              <a:t> </a:t>
            </a:r>
            <a:r>
              <a:rPr lang="fr-FR" sz="2800" i="1" dirty="0" err="1"/>
              <a:t>agrÍcola</a:t>
            </a:r>
            <a:r>
              <a:rPr lang="fr-FR" sz="2800" i="1" dirty="0"/>
              <a:t> </a:t>
            </a:r>
          </a:p>
          <a:p>
            <a:pPr algn="ctr"/>
            <a:endParaRPr lang="es-419" sz="2400" cap="none" dirty="0"/>
          </a:p>
          <a:p>
            <a:r>
              <a:rPr lang="es-419" sz="2400" dirty="0"/>
              <a:t>CONGRESO DE EDUCACIÓN AGROPECUARIA </a:t>
            </a:r>
            <a:r>
              <a:rPr lang="es-419" sz="2000" dirty="0"/>
              <a:t>Encuentro nacional</a:t>
            </a:r>
            <a:endParaRPr lang="fr-FR" sz="2000" i="1" dirty="0"/>
          </a:p>
          <a:p>
            <a:r>
              <a:rPr lang="fr-FR" sz="1200" i="1" dirty="0"/>
              <a:t>3 de DICIEMBRE 2025 Buenos Aires</a:t>
            </a:r>
          </a:p>
          <a:p>
            <a:endParaRPr lang="fr-FR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0B4430-1E8B-4826-B41F-D91E5E74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93299"/>
            <a:ext cx="251037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411510"/>
            <a:ext cx="8424000" cy="720000"/>
          </a:xfrm>
        </p:spPr>
        <p:txBody>
          <a:bodyPr/>
          <a:lstStyle/>
          <a:p>
            <a:pPr algn="ctr"/>
            <a:br>
              <a:rPr lang="fr-FR" dirty="0"/>
            </a:br>
            <a:r>
              <a:rPr lang="es-ES" dirty="0"/>
              <a:t>ENSEÑAR A PRODUCIR DE OTRA MANERA 3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275606"/>
            <a:ext cx="8424000" cy="2574000"/>
          </a:xfrm>
        </p:spPr>
        <p:txBody>
          <a:bodyPr/>
          <a:lstStyle/>
          <a:p>
            <a:r>
              <a:rPr lang="fr-FR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fr-F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</a:t>
            </a:r>
            <a:r>
              <a:rPr lang="fr-F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</a:t>
            </a:r>
            <a:endParaRPr lang="fr-F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s-ES" sz="1600" b="1" dirty="0"/>
              <a:t>Garantizar el desarrollo de conocimientos y competencias en materia de transición climática y medioambiental </a:t>
            </a:r>
            <a:r>
              <a:rPr lang="es-ES" sz="1600" dirty="0"/>
              <a:t>(previsto en la sexta misión de la enseñanza agrícola técnica y en los requisitos del artículo L.800-1 del CRPM y del apartado 10 del artículo L.812-1 para  la enseñanza superior)</a:t>
            </a:r>
            <a:endParaRPr lang="fr-FR" sz="1600" dirty="0"/>
          </a:p>
          <a:p>
            <a:pPr marL="228600" indent="-228600">
              <a:buAutoNum type="arabicPeriod"/>
            </a:pPr>
            <a:r>
              <a:rPr lang="es-ES" sz="1600" b="1" dirty="0"/>
              <a:t>Reforzar la contribución de la enseñanza agrícola a la dinamización y el desarrollo de los territorios en materia de transición climática y medioambiental </a:t>
            </a:r>
            <a:r>
              <a:rPr lang="es-ES" sz="1600" dirty="0"/>
              <a:t>(4ta misión de la enseñanza agrícola técnica (</a:t>
            </a:r>
            <a:r>
              <a:rPr lang="es-ES" sz="1600" b="1" dirty="0"/>
              <a:t>dinamización y desarrollo del territorio</a:t>
            </a:r>
            <a:r>
              <a:rPr lang="es-ES" sz="1600" dirty="0"/>
              <a:t>)</a:t>
            </a:r>
            <a:endParaRPr lang="fr-FR" sz="1600" dirty="0"/>
          </a:p>
          <a:p>
            <a:pPr marL="228600" indent="-228600">
              <a:buAutoNum type="arabicPeriod"/>
            </a:pPr>
            <a:r>
              <a:rPr lang="es-ES" sz="1600" b="1" dirty="0"/>
              <a:t>Contribuir al desarrollo, la experimentación y la innovación agrícolas y agroalimentarias </a:t>
            </a:r>
            <a:r>
              <a:rPr lang="es-ES" sz="1600" dirty="0"/>
              <a:t>(3ra misión de la enseñanza agrícola técnica (</a:t>
            </a:r>
            <a:r>
              <a:rPr lang="es-ES" sz="1600" b="1" dirty="0"/>
              <a:t>experimentación e innovación</a:t>
            </a:r>
            <a:r>
              <a:rPr lang="es-ES" sz="1600" dirty="0"/>
              <a:t>); misiones de la enseñanza agrícola superior previstas en los artículos L.800-1, L.812-1 y L.813-10 del CRPM)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492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411510"/>
            <a:ext cx="8424000" cy="720000"/>
          </a:xfrm>
        </p:spPr>
        <p:txBody>
          <a:bodyPr/>
          <a:lstStyle/>
          <a:p>
            <a:pPr algn="ctr"/>
            <a:br>
              <a:rPr lang="fr-FR" dirty="0"/>
            </a:br>
            <a:r>
              <a:rPr lang="es-ES" dirty="0"/>
              <a:t>ENSEÑAR A PRODUCIR DE OTRA MANERA 3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275606"/>
            <a:ext cx="8424000" cy="2574000"/>
          </a:xfrm>
        </p:spPr>
        <p:txBody>
          <a:bodyPr/>
          <a:lstStyle/>
          <a:p>
            <a:r>
              <a:rPr lang="fr-FR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Ejes</a:t>
            </a:r>
            <a:endParaRPr lang="fr-F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>
              <a:buAutoNum type="arabicPeriod"/>
            </a:pPr>
            <a:r>
              <a:rPr lang="es-ES" sz="1600" b="1" dirty="0"/>
              <a:t>Asegurarse de que los alumnos adquieran los conocimientos y competencias necesarios en materia de transición climática y medioambiental en los sectores agrícolas en sentido amplio</a:t>
            </a:r>
            <a:endParaRPr lang="fr-FR" sz="1600" b="1" dirty="0"/>
          </a:p>
          <a:p>
            <a:pPr marL="228600" indent="-228600">
              <a:buAutoNum type="arabicPeriod"/>
            </a:pPr>
            <a:r>
              <a:rPr lang="es-ES" sz="1600" b="1" i="0" u="none" strike="noStrike" baseline="0" dirty="0">
                <a:latin typeface="Marianne-Bold" panose="02000000000000000000" pitchFamily="50" charset="0"/>
              </a:rPr>
              <a:t>Apoyarse en las explotaciones agrícolas y los talleres tecnológicos asociados a los centros educativos, reforzando su triple función (pedagógica, productiva y de referencia)</a:t>
            </a:r>
            <a:endParaRPr lang="fr-FR" sz="1600" b="1" i="0" u="none" strike="noStrike" baseline="0" dirty="0">
              <a:latin typeface="Marianne-Bold" panose="02000000000000000000" pitchFamily="50" charset="0"/>
            </a:endParaRPr>
          </a:p>
          <a:p>
            <a:pPr marL="228600" indent="-228600">
              <a:buAutoNum type="arabicPeriod"/>
            </a:pPr>
            <a:r>
              <a:rPr lang="es-ES" sz="1600" b="1" dirty="0"/>
              <a:t>Institucionalizar el eje «competencias en materia de transición» de la sexta misión de la enseñanza técnica y expectativas similares para la enseñanza superior</a:t>
            </a:r>
            <a:endParaRPr lang="fr-FR" sz="1600" b="1" dirty="0"/>
          </a:p>
          <a:p>
            <a:pPr marL="228600" indent="-228600">
              <a:buAutoNum type="arabicPeriod"/>
            </a:pPr>
            <a:endParaRPr lang="fr-FR" sz="1600" b="1" dirty="0"/>
          </a:p>
          <a:p>
            <a:r>
              <a:rPr lang="fr-FR" sz="1600" b="1" dirty="0">
                <a:solidFill>
                  <a:srgbClr val="0070C0"/>
                </a:solidFill>
              </a:rPr>
              <a:t>=&gt; </a:t>
            </a:r>
            <a:r>
              <a:rPr lang="es-ES" sz="1600" b="1" dirty="0">
                <a:solidFill>
                  <a:srgbClr val="0070C0"/>
                </a:solidFill>
              </a:rPr>
              <a:t>El futuro plan se encuentra actualmente en fase de elaboración y su objetivo es entrar en vigor al inicio del curso escolar en septiembre de 2026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0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134804-1256-40F2-B785-3298276C3258}"/>
              </a:ext>
            </a:extLst>
          </p:cNvPr>
          <p:cNvSpPr txBox="1"/>
          <p:nvPr/>
        </p:nvSpPr>
        <p:spPr>
          <a:xfrm>
            <a:off x="1403648" y="48351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/>
              <a:t>Obj</a:t>
            </a:r>
            <a:r>
              <a:rPr lang="es-ES" sz="1600" b="1" i="1" dirty="0"/>
              <a:t> 1 : Garantizar el desarrollo de conocimientos y competencias en materia de transición climática y medioambiental</a:t>
            </a:r>
            <a:endParaRPr lang="fr-FR" sz="16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865E06-9258-4387-B268-CE4EB6A32396}"/>
              </a:ext>
            </a:extLst>
          </p:cNvPr>
          <p:cNvSpPr txBox="1"/>
          <p:nvPr/>
        </p:nvSpPr>
        <p:spPr>
          <a:xfrm>
            <a:off x="1763688" y="120359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Cotinuar</a:t>
            </a:r>
            <a:r>
              <a:rPr lang="fr-FR" sz="1600" b="1" dirty="0"/>
              <a:t> la </a:t>
            </a:r>
            <a:r>
              <a:rPr lang="fr-FR" sz="1600" b="1" dirty="0" err="1"/>
              <a:t>renovación</a:t>
            </a:r>
            <a:r>
              <a:rPr lang="fr-FR" sz="1600" b="1" dirty="0"/>
              <a:t> de los </a:t>
            </a:r>
            <a:r>
              <a:rPr lang="fr-FR" sz="1600" b="1" dirty="0" err="1"/>
              <a:t>programas</a:t>
            </a:r>
            <a:r>
              <a:rPr lang="fr-FR" sz="1600" b="1" dirty="0"/>
              <a:t> </a:t>
            </a:r>
            <a:r>
              <a:rPr lang="fr-FR" sz="1600" b="1" dirty="0" err="1"/>
              <a:t>educativos</a:t>
            </a:r>
            <a:r>
              <a:rPr lang="fr-FR" sz="1600" b="1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C64D6C-29CF-4221-9D56-EB5BBBC99A18}"/>
              </a:ext>
            </a:extLst>
          </p:cNvPr>
          <p:cNvSpPr txBox="1"/>
          <p:nvPr/>
        </p:nvSpPr>
        <p:spPr>
          <a:xfrm>
            <a:off x="683568" y="199568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Referencial</a:t>
            </a:r>
            <a:r>
              <a:rPr lang="fr-FR" b="1" dirty="0"/>
              <a:t> de </a:t>
            </a:r>
            <a:r>
              <a:rPr lang="fr-FR" b="1" dirty="0" err="1"/>
              <a:t>actividades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51794C-9ACA-48D7-AB15-D1ACA6F11B5B}"/>
              </a:ext>
            </a:extLst>
          </p:cNvPr>
          <p:cNvSpPr txBox="1"/>
          <p:nvPr/>
        </p:nvSpPr>
        <p:spPr>
          <a:xfrm>
            <a:off x="3347864" y="2005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Referencial</a:t>
            </a:r>
            <a:r>
              <a:rPr lang="fr-FR" dirty="0"/>
              <a:t> de </a:t>
            </a:r>
            <a:r>
              <a:rPr lang="fr-FR" dirty="0" err="1"/>
              <a:t>competencias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2611A-4C2B-40E7-B907-229B502AC300}"/>
              </a:ext>
            </a:extLst>
          </p:cNvPr>
          <p:cNvSpPr txBox="1"/>
          <p:nvPr/>
        </p:nvSpPr>
        <p:spPr>
          <a:xfrm>
            <a:off x="5796136" y="2005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Referencial</a:t>
            </a:r>
            <a:r>
              <a:rPr lang="fr-FR" dirty="0"/>
              <a:t> de </a:t>
            </a:r>
            <a:r>
              <a:rPr lang="fr-FR" dirty="0" err="1"/>
              <a:t>evaluación</a:t>
            </a:r>
            <a:endParaRPr lang="fr-FR" dirty="0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B06CBDE-5B9B-448B-9D9A-F938EAF3F621}"/>
              </a:ext>
            </a:extLst>
          </p:cNvPr>
          <p:cNvSpPr/>
          <p:nvPr/>
        </p:nvSpPr>
        <p:spPr>
          <a:xfrm rot="16200000">
            <a:off x="2709868" y="2030820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789FDF4E-CF64-447D-9979-D9F6C3C5CA3C}"/>
              </a:ext>
            </a:extLst>
          </p:cNvPr>
          <p:cNvSpPr/>
          <p:nvPr/>
        </p:nvSpPr>
        <p:spPr>
          <a:xfrm rot="16200000">
            <a:off x="5427085" y="2041101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D6F0FD8E-8563-4C3D-AE5A-5C58BD9B3933}"/>
              </a:ext>
            </a:extLst>
          </p:cNvPr>
          <p:cNvSpPr/>
          <p:nvPr/>
        </p:nvSpPr>
        <p:spPr>
          <a:xfrm rot="19429218">
            <a:off x="1175809" y="2787774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F628ED-99EB-4BA2-B30F-FABCD9A7516A}"/>
              </a:ext>
            </a:extLst>
          </p:cNvPr>
          <p:cNvSpPr txBox="1"/>
          <p:nvPr/>
        </p:nvSpPr>
        <p:spPr>
          <a:xfrm>
            <a:off x="1259632" y="3435846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Análisis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contexto</a:t>
            </a:r>
            <a:r>
              <a:rPr lang="fr-FR" dirty="0"/>
              <a:t> socio-</a:t>
            </a:r>
            <a:r>
              <a:rPr lang="fr-FR" dirty="0" err="1"/>
              <a:t>económico</a:t>
            </a:r>
            <a:r>
              <a:rPr lang="fr-FR" dirty="0"/>
              <a:t> y socio-</a:t>
            </a:r>
            <a:r>
              <a:rPr lang="fr-FR" dirty="0" err="1"/>
              <a:t>profesional</a:t>
            </a:r>
            <a:r>
              <a:rPr lang="fr-FR" dirty="0"/>
              <a:t> y los </a:t>
            </a:r>
            <a:r>
              <a:rPr lang="fr-FR" dirty="0" err="1"/>
              <a:t>factores</a:t>
            </a:r>
            <a:r>
              <a:rPr lang="fr-FR" dirty="0"/>
              <a:t> de </a:t>
            </a:r>
            <a:r>
              <a:rPr lang="fr-FR" dirty="0" err="1"/>
              <a:t>evolución</a:t>
            </a:r>
            <a:r>
              <a:rPr lang="fr-FR" dirty="0"/>
              <a:t> de los </a:t>
            </a:r>
            <a:r>
              <a:rPr lang="fr-FR" dirty="0" err="1"/>
              <a:t>empleos</a:t>
            </a:r>
            <a:r>
              <a:rPr lang="fr-FR" dirty="0"/>
              <a:t> 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B0D8F2DA-369B-4D09-8785-FAE056D75E65}"/>
              </a:ext>
            </a:extLst>
          </p:cNvPr>
          <p:cNvSpPr/>
          <p:nvPr/>
        </p:nvSpPr>
        <p:spPr>
          <a:xfrm rot="16200000">
            <a:off x="4688090" y="3928828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83526E-4D4A-498B-9A7A-B954508CD914}"/>
              </a:ext>
            </a:extLst>
          </p:cNvPr>
          <p:cNvSpPr txBox="1"/>
          <p:nvPr/>
        </p:nvSpPr>
        <p:spPr>
          <a:xfrm>
            <a:off x="5436096" y="372387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Introducción</a:t>
            </a:r>
            <a:r>
              <a:rPr lang="fr-FR" b="1" dirty="0"/>
              <a:t> de la </a:t>
            </a:r>
            <a:r>
              <a:rPr lang="fr-FR" b="1" dirty="0" err="1"/>
              <a:t>agroecología</a:t>
            </a:r>
            <a:r>
              <a:rPr lang="fr-FR" b="1" dirty="0"/>
              <a:t> (y de las </a:t>
            </a:r>
            <a:r>
              <a:rPr lang="fr-FR" b="1" dirty="0" err="1"/>
              <a:t>innovaciones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3953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A134804-1256-40F2-B785-3298276C3258}"/>
              </a:ext>
            </a:extLst>
          </p:cNvPr>
          <p:cNvSpPr txBox="1"/>
          <p:nvPr/>
        </p:nvSpPr>
        <p:spPr>
          <a:xfrm>
            <a:off x="1403648" y="48351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/>
              <a:t>Obj</a:t>
            </a:r>
            <a:r>
              <a:rPr lang="es-ES" sz="1600" b="1" i="1" dirty="0"/>
              <a:t> 1 : Garantizar el desarrollo de conocimientos y competencias en materia de transición climática y medioambiental</a:t>
            </a:r>
            <a:endParaRPr lang="fr-FR" sz="1600" i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5865E06-9258-4387-B268-CE4EB6A32396}"/>
              </a:ext>
            </a:extLst>
          </p:cNvPr>
          <p:cNvSpPr txBox="1"/>
          <p:nvPr/>
        </p:nvSpPr>
        <p:spPr>
          <a:xfrm>
            <a:off x="1763688" y="120359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Cotinuar</a:t>
            </a:r>
            <a:r>
              <a:rPr lang="fr-FR" sz="1600" b="1" dirty="0"/>
              <a:t> la </a:t>
            </a:r>
            <a:r>
              <a:rPr lang="fr-FR" sz="1600" b="1" dirty="0" err="1"/>
              <a:t>renovación</a:t>
            </a:r>
            <a:r>
              <a:rPr lang="fr-FR" sz="1600" b="1" dirty="0"/>
              <a:t> de los </a:t>
            </a:r>
            <a:r>
              <a:rPr lang="fr-FR" sz="1600" b="1" dirty="0" err="1"/>
              <a:t>programas</a:t>
            </a:r>
            <a:r>
              <a:rPr lang="fr-FR" sz="1600" b="1" dirty="0"/>
              <a:t> </a:t>
            </a:r>
            <a:r>
              <a:rPr lang="fr-FR" sz="1600" b="1" dirty="0" err="1"/>
              <a:t>educativos</a:t>
            </a:r>
            <a:r>
              <a:rPr lang="fr-FR" sz="1600" b="1" dirty="0"/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0C64D6C-29CF-4221-9D56-EB5BBBC99A18}"/>
              </a:ext>
            </a:extLst>
          </p:cNvPr>
          <p:cNvSpPr txBox="1"/>
          <p:nvPr/>
        </p:nvSpPr>
        <p:spPr>
          <a:xfrm>
            <a:off x="683568" y="199568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BP </a:t>
            </a:r>
            <a:r>
              <a:rPr lang="fr-FR" b="1" dirty="0" err="1"/>
              <a:t>Manejo</a:t>
            </a:r>
            <a:r>
              <a:rPr lang="fr-FR" b="1" dirty="0"/>
              <a:t> de </a:t>
            </a:r>
            <a:r>
              <a:rPr lang="fr-FR" b="1" dirty="0" err="1"/>
              <a:t>maquinaria</a:t>
            </a:r>
            <a:r>
              <a:rPr lang="fr-FR" b="1" dirty="0"/>
              <a:t> </a:t>
            </a:r>
            <a:r>
              <a:rPr lang="fr-FR" b="1" dirty="0" err="1"/>
              <a:t>agrícola</a:t>
            </a:r>
            <a:r>
              <a:rPr lang="fr-FR" b="1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51794C-9ACA-48D7-AB15-D1ACA6F11B5B}"/>
              </a:ext>
            </a:extLst>
          </p:cNvPr>
          <p:cNvSpPr txBox="1"/>
          <p:nvPr/>
        </p:nvSpPr>
        <p:spPr>
          <a:xfrm>
            <a:off x="3347865" y="2005968"/>
            <a:ext cx="12241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C1 / </a:t>
            </a:r>
            <a:r>
              <a:rPr lang="fr-FR" sz="1400" dirty="0" err="1"/>
              <a:t>Situarse</a:t>
            </a:r>
            <a:r>
              <a:rPr lang="fr-FR" sz="1400" dirty="0"/>
              <a:t> </a:t>
            </a:r>
            <a:r>
              <a:rPr lang="fr-FR" sz="1400" dirty="0" err="1"/>
              <a:t>como</a:t>
            </a:r>
            <a:r>
              <a:rPr lang="fr-FR" sz="1400" dirty="0"/>
              <a:t> </a:t>
            </a:r>
            <a:r>
              <a:rPr lang="fr-FR" sz="1400" dirty="0" err="1"/>
              <a:t>profesional</a:t>
            </a:r>
            <a:r>
              <a:rPr lang="fr-FR" sz="1400" dirty="0"/>
              <a:t> </a:t>
            </a:r>
            <a:r>
              <a:rPr lang="fr-FR" sz="1400" dirty="0" err="1"/>
              <a:t>del</a:t>
            </a:r>
            <a:r>
              <a:rPr lang="fr-FR" sz="1400" dirty="0"/>
              <a:t> </a:t>
            </a:r>
            <a:r>
              <a:rPr lang="fr-FR" sz="1400" dirty="0" err="1"/>
              <a:t>agroequipamiento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F2611A-4C2B-40E7-B907-229B502AC300}"/>
              </a:ext>
            </a:extLst>
          </p:cNvPr>
          <p:cNvSpPr txBox="1"/>
          <p:nvPr/>
        </p:nvSpPr>
        <p:spPr>
          <a:xfrm>
            <a:off x="5508104" y="1707654"/>
            <a:ext cx="18722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Identificar</a:t>
            </a:r>
            <a:r>
              <a:rPr lang="fr-FR" sz="1400" dirty="0"/>
              <a:t> los </a:t>
            </a:r>
            <a:r>
              <a:rPr lang="fr-FR" sz="1400" dirty="0" err="1"/>
              <a:t>desafíos</a:t>
            </a:r>
            <a:r>
              <a:rPr lang="fr-FR" sz="1400" dirty="0"/>
              <a:t> </a:t>
            </a:r>
            <a:r>
              <a:rPr lang="fr-FR" sz="1400" dirty="0" err="1"/>
              <a:t>agroecológicos</a:t>
            </a:r>
            <a:r>
              <a:rPr lang="fr-FR" sz="1400" dirty="0"/>
              <a:t> </a:t>
            </a:r>
            <a:r>
              <a:rPr lang="fr-FR" sz="1400" dirty="0" err="1"/>
              <a:t>relacionados</a:t>
            </a:r>
            <a:r>
              <a:rPr lang="fr-FR" sz="1400" dirty="0"/>
              <a:t> con el </a:t>
            </a:r>
            <a:r>
              <a:rPr lang="fr-FR" sz="1400" dirty="0" err="1"/>
              <a:t>estado</a:t>
            </a:r>
            <a:r>
              <a:rPr lang="fr-FR" sz="1400" dirty="0"/>
              <a:t> de un </a:t>
            </a:r>
            <a:r>
              <a:rPr lang="fr-FR" sz="1400" dirty="0" err="1"/>
              <a:t>recurso</a:t>
            </a:r>
            <a:r>
              <a:rPr lang="fr-FR" sz="1400" dirty="0"/>
              <a:t> </a:t>
            </a:r>
            <a:r>
              <a:rPr lang="fr-FR" sz="1400" dirty="0" err="1"/>
              <a:t>natural</a:t>
            </a:r>
            <a:r>
              <a:rPr lang="fr-FR" sz="1400" dirty="0"/>
              <a:t> en la </a:t>
            </a:r>
            <a:r>
              <a:rPr lang="fr-FR" sz="1400" dirty="0" err="1"/>
              <a:t>parcela</a:t>
            </a:r>
            <a:r>
              <a:rPr lang="fr-FR" sz="1400" dirty="0"/>
              <a:t> </a:t>
            </a:r>
            <a:r>
              <a:rPr lang="fr-FR" sz="1400" dirty="0" err="1"/>
              <a:t>dentro</a:t>
            </a:r>
            <a:r>
              <a:rPr lang="fr-FR" sz="1400" dirty="0"/>
              <a:t> de su </a:t>
            </a:r>
            <a:r>
              <a:rPr lang="fr-FR" sz="1400" dirty="0" err="1"/>
              <a:t>territorio</a:t>
            </a:r>
            <a:endParaRPr lang="fr-FR" sz="1400" dirty="0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BB06CBDE-5B9B-448B-9D9A-F938EAF3F621}"/>
              </a:ext>
            </a:extLst>
          </p:cNvPr>
          <p:cNvSpPr/>
          <p:nvPr/>
        </p:nvSpPr>
        <p:spPr>
          <a:xfrm rot="16200000">
            <a:off x="2709868" y="2030820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789FDF4E-CF64-447D-9979-D9F6C3C5CA3C}"/>
              </a:ext>
            </a:extLst>
          </p:cNvPr>
          <p:cNvSpPr/>
          <p:nvPr/>
        </p:nvSpPr>
        <p:spPr>
          <a:xfrm rot="16200000">
            <a:off x="5048130" y="2030819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B0D8F2DA-369B-4D09-8785-FAE056D75E65}"/>
              </a:ext>
            </a:extLst>
          </p:cNvPr>
          <p:cNvSpPr/>
          <p:nvPr/>
        </p:nvSpPr>
        <p:spPr>
          <a:xfrm rot="16200000">
            <a:off x="7100358" y="1830950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83526E-4D4A-498B-9A7A-B954508CD914}"/>
              </a:ext>
            </a:extLst>
          </p:cNvPr>
          <p:cNvSpPr txBox="1"/>
          <p:nvPr/>
        </p:nvSpPr>
        <p:spPr>
          <a:xfrm>
            <a:off x="323528" y="386963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Una </a:t>
            </a:r>
            <a:r>
              <a:rPr lang="fr-FR" b="1" i="1" dirty="0" err="1"/>
              <a:t>capacidad</a:t>
            </a:r>
            <a:r>
              <a:rPr lang="fr-FR" b="1" i="1" dirty="0"/>
              <a:t> que le </a:t>
            </a:r>
            <a:r>
              <a:rPr lang="fr-FR" b="1" i="1" dirty="0" err="1"/>
              <a:t>lleva</a:t>
            </a:r>
            <a:r>
              <a:rPr lang="fr-FR" b="1" i="1" dirty="0"/>
              <a:t> a </a:t>
            </a:r>
            <a:r>
              <a:rPr lang="fr-FR" b="1" i="1" dirty="0" err="1"/>
              <a:t>interesarse</a:t>
            </a:r>
            <a:r>
              <a:rPr lang="fr-FR" b="1" i="1" dirty="0"/>
              <a:t> en la </a:t>
            </a:r>
            <a:r>
              <a:rPr lang="fr-FR" b="1" i="1" dirty="0" err="1"/>
              <a:t>naturaleza</a:t>
            </a:r>
            <a:r>
              <a:rPr lang="fr-FR" b="1" i="1" dirty="0"/>
              <a:t> y en el </a:t>
            </a:r>
            <a:r>
              <a:rPr lang="fr-FR" b="1" i="1" dirty="0" err="1"/>
              <a:t>funcionamiento</a:t>
            </a:r>
            <a:r>
              <a:rPr lang="fr-FR" b="1" i="1" dirty="0"/>
              <a:t> de los </a:t>
            </a:r>
            <a:r>
              <a:rPr lang="fr-FR" b="1" i="1" dirty="0" err="1"/>
              <a:t>ecosistemas</a:t>
            </a:r>
            <a:r>
              <a:rPr lang="fr-FR" b="1" i="1" dirty="0"/>
              <a:t> en su </a:t>
            </a:r>
            <a:r>
              <a:rPr lang="fr-FR" b="1" i="1" dirty="0" err="1"/>
              <a:t>medioambiente</a:t>
            </a:r>
            <a:endParaRPr lang="fr-FR" b="1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D914FF-FB60-4ECD-BE7D-8A37263C766A}"/>
              </a:ext>
            </a:extLst>
          </p:cNvPr>
          <p:cNvSpPr txBox="1"/>
          <p:nvPr/>
        </p:nvSpPr>
        <p:spPr>
          <a:xfrm>
            <a:off x="7524328" y="1635646"/>
            <a:ext cx="1512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El </a:t>
            </a:r>
            <a:r>
              <a:rPr lang="fr-FR" sz="1400" dirty="0" err="1"/>
              <a:t>estudiante</a:t>
            </a:r>
            <a:r>
              <a:rPr lang="fr-FR" sz="1400" dirty="0"/>
              <a:t> </a:t>
            </a:r>
            <a:r>
              <a:rPr lang="fr-FR" sz="1400" dirty="0" err="1"/>
              <a:t>tiene</a:t>
            </a:r>
            <a:r>
              <a:rPr lang="fr-FR" sz="1400" dirty="0"/>
              <a:t> que </a:t>
            </a:r>
            <a:r>
              <a:rPr lang="fr-FR" sz="1400" dirty="0" err="1"/>
              <a:t>identificar</a:t>
            </a:r>
            <a:r>
              <a:rPr lang="fr-FR" sz="1400" dirty="0"/>
              <a:t> los </a:t>
            </a:r>
            <a:r>
              <a:rPr lang="fr-FR" sz="1400" dirty="0" err="1"/>
              <a:t>desafíos</a:t>
            </a:r>
            <a:r>
              <a:rPr lang="fr-FR" sz="1400" dirty="0"/>
              <a:t> </a:t>
            </a:r>
            <a:r>
              <a:rPr lang="fr-FR" sz="1400" dirty="0" err="1"/>
              <a:t>ligados</a:t>
            </a:r>
            <a:r>
              <a:rPr lang="fr-FR" sz="1400" dirty="0"/>
              <a:t> a la </a:t>
            </a:r>
            <a:r>
              <a:rPr lang="fr-FR" sz="1400" dirty="0" err="1"/>
              <a:t>preservación</a:t>
            </a:r>
            <a:r>
              <a:rPr lang="fr-FR" sz="1400" dirty="0"/>
              <a:t> o </a:t>
            </a:r>
            <a:r>
              <a:rPr lang="fr-FR" sz="1400" dirty="0" err="1"/>
              <a:t>mejoramiento</a:t>
            </a:r>
            <a:r>
              <a:rPr lang="fr-FR" sz="1400" dirty="0"/>
              <a:t> </a:t>
            </a:r>
            <a:r>
              <a:rPr lang="fr-FR" sz="1400" dirty="0" err="1"/>
              <a:t>del</a:t>
            </a:r>
            <a:r>
              <a:rPr lang="fr-FR" sz="1400" dirty="0"/>
              <a:t> </a:t>
            </a:r>
            <a:r>
              <a:rPr lang="fr-FR" sz="1400" dirty="0" err="1"/>
              <a:t>estado</a:t>
            </a:r>
            <a:r>
              <a:rPr lang="fr-FR" sz="1400" dirty="0"/>
              <a:t> de un </a:t>
            </a:r>
            <a:r>
              <a:rPr lang="fr-FR" sz="1400" dirty="0" err="1"/>
              <a:t>recurso</a:t>
            </a:r>
            <a:r>
              <a:rPr lang="fr-FR" sz="1400" dirty="0"/>
              <a:t> </a:t>
            </a:r>
            <a:r>
              <a:rPr lang="fr-FR" sz="1400" dirty="0" err="1"/>
              <a:t>natural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5014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823F72-9D79-4AC5-A4A5-C6CE3C0F6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7614"/>
            <a:ext cx="8637244" cy="338437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134804-1256-40F2-B785-3298276C3258}"/>
              </a:ext>
            </a:extLst>
          </p:cNvPr>
          <p:cNvSpPr txBox="1"/>
          <p:nvPr/>
        </p:nvSpPr>
        <p:spPr>
          <a:xfrm>
            <a:off x="1403648" y="48351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/>
              <a:t>Obj</a:t>
            </a:r>
            <a:r>
              <a:rPr lang="es-ES" sz="1600" b="1" i="1" dirty="0"/>
              <a:t> 1 : Garantizar el desarrollo de conocimientos y competencias en materia de transición climática y medioambiental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6795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BC7DF3-9208-439F-96EA-041C5BC6D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6" y="1340499"/>
            <a:ext cx="7150968" cy="34337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0B8224C-43F0-4A62-ADE4-A97C138A4630}"/>
              </a:ext>
            </a:extLst>
          </p:cNvPr>
          <p:cNvSpPr txBox="1"/>
          <p:nvPr/>
        </p:nvSpPr>
        <p:spPr>
          <a:xfrm>
            <a:off x="1331640" y="33950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/>
              <a:t>Obj</a:t>
            </a:r>
            <a:r>
              <a:rPr lang="es-ES" sz="1600" b="1" i="1" dirty="0"/>
              <a:t> 2: Reforzar la contribución de la enseñanza agrícola a la dinamización y el desarrollo de los territorios en materia de transición climática y medioambiental</a:t>
            </a:r>
            <a:endParaRPr lang="fr-FR" sz="16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7D6B2B-FB55-46CC-AFDC-46A1E4F1EF4E}"/>
              </a:ext>
            </a:extLst>
          </p:cNvPr>
          <p:cNvSpPr txBox="1"/>
          <p:nvPr/>
        </p:nvSpPr>
        <p:spPr>
          <a:xfrm>
            <a:off x="7763898" y="1803579"/>
            <a:ext cx="1152128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Colaboración</a:t>
            </a:r>
            <a:r>
              <a:rPr lang="fr-FR" sz="1100" b="1" dirty="0"/>
              <a:t> con el </a:t>
            </a:r>
            <a:r>
              <a:rPr lang="fr-FR" sz="1100" b="1" dirty="0" err="1"/>
              <a:t>sector</a:t>
            </a:r>
            <a:r>
              <a:rPr lang="fr-FR" sz="1100" b="1" dirty="0"/>
              <a:t> </a:t>
            </a:r>
            <a:r>
              <a:rPr lang="fr-FR" sz="1100" b="1" dirty="0" err="1"/>
              <a:t>profesional</a:t>
            </a:r>
            <a:endParaRPr lang="fr-FR" sz="1100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9147A3-7E71-4A7C-B800-342200237F0F}"/>
              </a:ext>
            </a:extLst>
          </p:cNvPr>
          <p:cNvSpPr txBox="1"/>
          <p:nvPr/>
        </p:nvSpPr>
        <p:spPr>
          <a:xfrm>
            <a:off x="7831225" y="3950935"/>
            <a:ext cx="91723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200" b="1" dirty="0" err="1"/>
              <a:t>Extensión</a:t>
            </a:r>
            <a:endParaRPr lang="fr-FR" sz="12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FB745B-D77B-40E0-9227-BA5AD7F7D8CB}"/>
              </a:ext>
            </a:extLst>
          </p:cNvPr>
          <p:cNvSpPr txBox="1"/>
          <p:nvPr/>
        </p:nvSpPr>
        <p:spPr>
          <a:xfrm>
            <a:off x="7907914" y="2882429"/>
            <a:ext cx="1008112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b="1" dirty="0"/>
              <a:t>Le </a:t>
            </a:r>
            <a:r>
              <a:rPr lang="fr-FR" sz="1100" b="1" dirty="0" err="1"/>
              <a:t>escuela</a:t>
            </a:r>
            <a:r>
              <a:rPr lang="fr-FR" sz="1100" b="1" dirty="0"/>
              <a:t> </a:t>
            </a:r>
            <a:r>
              <a:rPr lang="fr-FR" sz="1100" b="1" dirty="0" err="1"/>
              <a:t>como</a:t>
            </a:r>
            <a:r>
              <a:rPr lang="fr-FR" sz="1100" b="1" dirty="0"/>
              <a:t> </a:t>
            </a:r>
            <a:r>
              <a:rPr lang="fr-FR" sz="1100" b="1" dirty="0" err="1"/>
              <a:t>creadora</a:t>
            </a:r>
            <a:r>
              <a:rPr lang="fr-FR" sz="1100" b="1" dirty="0"/>
              <a:t> de </a:t>
            </a:r>
            <a:r>
              <a:rPr lang="fr-FR" sz="1100" b="1" dirty="0" err="1"/>
              <a:t>innvación</a:t>
            </a:r>
            <a:endParaRPr lang="fr-FR" sz="1100" b="1" dirty="0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22C1E9C1-EE93-4FFB-AE67-B9FECE849D92}"/>
              </a:ext>
            </a:extLst>
          </p:cNvPr>
          <p:cNvSpPr/>
          <p:nvPr/>
        </p:nvSpPr>
        <p:spPr>
          <a:xfrm rot="4085754">
            <a:off x="7326707" y="2354925"/>
            <a:ext cx="187794" cy="433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28CA3BD-D043-476A-BDFA-D0510A0B599A}"/>
              </a:ext>
            </a:extLst>
          </p:cNvPr>
          <p:cNvSpPr/>
          <p:nvPr/>
        </p:nvSpPr>
        <p:spPr>
          <a:xfrm rot="4013653">
            <a:off x="7388615" y="3047261"/>
            <a:ext cx="19986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D8463A5A-2B0F-45EB-9709-79B794ADD557}"/>
              </a:ext>
            </a:extLst>
          </p:cNvPr>
          <p:cNvSpPr/>
          <p:nvPr/>
        </p:nvSpPr>
        <p:spPr>
          <a:xfrm rot="3852576">
            <a:off x="7380466" y="4035180"/>
            <a:ext cx="189336" cy="506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3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4BEDCD-71C5-4EEC-B492-3776F8AB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660"/>
            <a:ext cx="8303472" cy="354818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C7266D7-786C-4671-9418-90E463962C57}"/>
              </a:ext>
            </a:extLst>
          </p:cNvPr>
          <p:cNvSpPr txBox="1"/>
          <p:nvPr/>
        </p:nvSpPr>
        <p:spPr>
          <a:xfrm>
            <a:off x="7733342" y="1217726"/>
            <a:ext cx="1237119" cy="600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b="1" dirty="0"/>
              <a:t>La </a:t>
            </a:r>
            <a:r>
              <a:rPr lang="fr-FR" sz="1100" b="1" dirty="0" err="1"/>
              <a:t>escuela</a:t>
            </a:r>
            <a:r>
              <a:rPr lang="fr-FR" sz="1100" b="1" dirty="0"/>
              <a:t> </a:t>
            </a:r>
            <a:r>
              <a:rPr lang="fr-FR" sz="1100" b="1" dirty="0" err="1"/>
              <a:t>como</a:t>
            </a:r>
            <a:r>
              <a:rPr lang="fr-FR" sz="1100" b="1" dirty="0"/>
              <a:t> </a:t>
            </a:r>
            <a:r>
              <a:rPr lang="fr-FR" sz="1100" b="1" dirty="0" err="1"/>
              <a:t>creadora</a:t>
            </a:r>
            <a:r>
              <a:rPr lang="fr-FR" sz="1100" b="1" dirty="0"/>
              <a:t> de </a:t>
            </a:r>
            <a:r>
              <a:rPr lang="fr-FR" sz="1100" b="1" dirty="0" err="1"/>
              <a:t>innovación</a:t>
            </a:r>
            <a:endParaRPr lang="fr-FR" sz="1100" b="1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A75F834B-C8C2-4817-963B-E6711B288F7D}"/>
              </a:ext>
            </a:extLst>
          </p:cNvPr>
          <p:cNvSpPr/>
          <p:nvPr/>
        </p:nvSpPr>
        <p:spPr>
          <a:xfrm rot="4653188" flipH="1">
            <a:off x="7613870" y="1800513"/>
            <a:ext cx="238943" cy="499238"/>
          </a:xfrm>
          <a:prstGeom prst="downArrow">
            <a:avLst>
              <a:gd name="adj1" fmla="val 50000"/>
              <a:gd name="adj2" fmla="val 49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9EEC37-8AA0-457C-AFEF-C74986F20F81}"/>
              </a:ext>
            </a:extLst>
          </p:cNvPr>
          <p:cNvSpPr txBox="1"/>
          <p:nvPr/>
        </p:nvSpPr>
        <p:spPr>
          <a:xfrm>
            <a:off x="7843410" y="2427734"/>
            <a:ext cx="115212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Impacto</a:t>
            </a:r>
            <a:r>
              <a:rPr lang="fr-FR" sz="1100" b="1" dirty="0"/>
              <a:t> directo en la </a:t>
            </a:r>
            <a:r>
              <a:rPr lang="fr-FR" sz="1100" b="1" dirty="0" err="1"/>
              <a:t>formación</a:t>
            </a:r>
            <a:r>
              <a:rPr lang="fr-FR" sz="1100" b="1" dirty="0"/>
              <a:t> de los </a:t>
            </a:r>
            <a:r>
              <a:rPr lang="fr-FR" sz="1100" b="1" dirty="0" err="1"/>
              <a:t>jóvenes</a:t>
            </a:r>
            <a:endParaRPr lang="fr-FR" sz="11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6985D5-C002-496F-9DA0-75E3DAF393D4}"/>
              </a:ext>
            </a:extLst>
          </p:cNvPr>
          <p:cNvSpPr txBox="1"/>
          <p:nvPr/>
        </p:nvSpPr>
        <p:spPr>
          <a:xfrm>
            <a:off x="7941442" y="3507854"/>
            <a:ext cx="1054096" cy="9387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b="1" dirty="0" err="1"/>
              <a:t>Impacto</a:t>
            </a:r>
            <a:r>
              <a:rPr lang="fr-FR" sz="1100" b="1" dirty="0"/>
              <a:t> sobre el </a:t>
            </a:r>
            <a:r>
              <a:rPr lang="fr-FR" sz="1100" b="1" dirty="0" err="1"/>
              <a:t>territorio</a:t>
            </a:r>
            <a:r>
              <a:rPr lang="fr-FR" sz="1100" b="1" dirty="0"/>
              <a:t> y el </a:t>
            </a:r>
            <a:r>
              <a:rPr lang="fr-FR" sz="1100" b="1" dirty="0" err="1"/>
              <a:t>sector</a:t>
            </a:r>
            <a:r>
              <a:rPr lang="fr-FR" sz="1100" b="1" dirty="0"/>
              <a:t> </a:t>
            </a:r>
            <a:r>
              <a:rPr lang="fr-FR" sz="1100" b="1" dirty="0" err="1"/>
              <a:t>profesional</a:t>
            </a:r>
            <a:endParaRPr lang="fr-FR" sz="1100" b="1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10F6CE50-71EA-473A-8A96-72B86D61DCD8}"/>
              </a:ext>
            </a:extLst>
          </p:cNvPr>
          <p:cNvSpPr/>
          <p:nvPr/>
        </p:nvSpPr>
        <p:spPr>
          <a:xfrm rot="12486804">
            <a:off x="7406601" y="4184963"/>
            <a:ext cx="436809" cy="186987"/>
          </a:xfrm>
          <a:prstGeom prst="rightArrow">
            <a:avLst>
              <a:gd name="adj1" fmla="val 50000"/>
              <a:gd name="adj2" fmla="val 112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86103BF3-A763-4036-AAE3-256CD82F4A0C}"/>
              </a:ext>
            </a:extLst>
          </p:cNvPr>
          <p:cNvSpPr/>
          <p:nvPr/>
        </p:nvSpPr>
        <p:spPr>
          <a:xfrm rot="3863909">
            <a:off x="7486057" y="2896294"/>
            <a:ext cx="133798" cy="335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18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08/2020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l’enseignement et de la recherche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Espace réservé pour une image 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>
            <a:fillRect/>
          </a:stretch>
        </p:blipFill>
        <p:spPr bwMode="gray">
          <a:xfrm>
            <a:off x="179834" y="1888328"/>
            <a:ext cx="8855480" cy="41398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23728" y="188832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</a:rPr>
              <a:t>Gracias </a:t>
            </a:r>
            <a:r>
              <a:rPr lang="fr-FR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</a:rPr>
              <a:t>por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</a:rPr>
              <a:t> su </a:t>
            </a:r>
            <a:r>
              <a:rPr lang="fr-FR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</a:rPr>
              <a:t>atenci</a:t>
            </a:r>
            <a:r>
              <a:rPr lang="fr-FR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ón</a:t>
            </a:r>
            <a:endParaRPr lang="fr-FR" sz="3200" dirty="0">
              <a:solidFill>
                <a:schemeClr val="tx1">
                  <a:lumMod val="50000"/>
                  <a:lumOff val="50000"/>
                </a:schemeClr>
              </a:solidFill>
              <a:latin typeface="Marianne Medium" panose="02000000000000000000" pitchFamily="50" charset="0"/>
              <a:ea typeface="Verdana" panose="020B0604030504040204" pitchFamily="34" charset="0"/>
            </a:endParaRPr>
          </a:p>
          <a:p>
            <a:pPr algn="ctr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Gerardo RUIZ –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Jefe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 </a:t>
            </a:r>
            <a:r>
              <a:rPr lang="fr-FR" sz="1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adjunto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 de la </a:t>
            </a:r>
            <a:r>
              <a: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Oficina de relaciones europeas y cooperación internacional</a:t>
            </a:r>
          </a:p>
          <a:p>
            <a:pPr algn="ctr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 Medium" panose="02000000000000000000" pitchFamily="50" charset="0"/>
                <a:ea typeface="Verdana" panose="020B0604030504040204" pitchFamily="34" charset="0"/>
              </a:rPr>
              <a:t>gerardo.ruiz@agriculture.gouv.fr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Marianne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4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08/2020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l’enseignement et de la recherche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7" name="Espace réservé pour une image 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 b="13805"/>
          <a:stretch>
            <a:fillRect/>
          </a:stretch>
        </p:blipFill>
        <p:spPr bwMode="gray">
          <a:xfrm>
            <a:off x="356526" y="915566"/>
            <a:ext cx="8819496" cy="38883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5616" y="3435846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Marianne Medium" panose="02000000000000000000" pitchFamily="50" charset="0"/>
              </a:rPr>
              <a:t>La </a:t>
            </a:r>
            <a:r>
              <a:rPr lang="fr-FR" sz="3200" dirty="0" err="1">
                <a:solidFill>
                  <a:schemeClr val="bg1"/>
                </a:solidFill>
                <a:latin typeface="Marianne Medium" panose="02000000000000000000" pitchFamily="50" charset="0"/>
              </a:rPr>
              <a:t>educación</a:t>
            </a:r>
            <a:r>
              <a:rPr lang="fr-FR" sz="3200" dirty="0">
                <a:solidFill>
                  <a:schemeClr val="bg1"/>
                </a:solidFill>
                <a:latin typeface="Marianne Medium" panose="02000000000000000000" pitchFamily="50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Marianne Medium" panose="02000000000000000000" pitchFamily="50" charset="0"/>
              </a:rPr>
              <a:t>agrícola</a:t>
            </a:r>
            <a:r>
              <a:rPr lang="fr-FR" sz="3200" dirty="0">
                <a:solidFill>
                  <a:schemeClr val="bg1"/>
                </a:solidFill>
                <a:latin typeface="Marianne Medium" panose="02000000000000000000" pitchFamily="50" charset="0"/>
              </a:rPr>
              <a:t> </a:t>
            </a:r>
            <a:endParaRPr lang="fr-FR" sz="3200" dirty="0">
              <a:latin typeface="Marianne Medium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1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l’enseignement et de la recherche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2" y="1565379"/>
            <a:ext cx="7056784" cy="646331"/>
          </a:xfrm>
          <a:prstGeom prst="rect">
            <a:avLst/>
          </a:prstGeom>
          <a:solidFill>
            <a:schemeClr val="accent1">
              <a:lumMod val="75000"/>
              <a:lumOff val="25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 altLang="fr-FR" dirty="0"/>
              <a:t>Muy </a:t>
            </a:r>
            <a:r>
              <a:rPr lang="fr-FR" altLang="fr-FR" dirty="0" err="1"/>
              <a:t>buena</a:t>
            </a:r>
            <a:r>
              <a:rPr lang="fr-FR" altLang="fr-FR" dirty="0"/>
              <a:t> </a:t>
            </a:r>
            <a:r>
              <a:rPr lang="fr-FR" altLang="fr-FR" dirty="0" err="1"/>
              <a:t>inserci</a:t>
            </a:r>
            <a:r>
              <a:rPr lang="en-GB" altLang="fr-FR" dirty="0"/>
              <a:t>ó</a:t>
            </a:r>
            <a:r>
              <a:rPr lang="fr-FR" altLang="fr-FR" dirty="0"/>
              <a:t>n </a:t>
            </a:r>
            <a:r>
              <a:rPr lang="fr-FR" altLang="fr-FR" dirty="0" err="1"/>
              <a:t>profesional</a:t>
            </a:r>
            <a:r>
              <a:rPr lang="fr-FR" altLang="fr-FR" dirty="0"/>
              <a:t>, </a:t>
            </a:r>
            <a:r>
              <a:rPr lang="fr-FR" altLang="fr-FR" dirty="0" err="1"/>
              <a:t>gran</a:t>
            </a:r>
            <a:r>
              <a:rPr lang="fr-FR" altLang="fr-FR" dirty="0"/>
              <a:t> </a:t>
            </a:r>
            <a:r>
              <a:rPr lang="fr-FR" altLang="fr-FR" dirty="0" err="1"/>
              <a:t>implicación</a:t>
            </a:r>
            <a:r>
              <a:rPr lang="fr-FR" altLang="fr-FR" dirty="0"/>
              <a:t> de los </a:t>
            </a:r>
            <a:r>
              <a:rPr lang="fr-FR" altLang="fr-FR" dirty="0" err="1"/>
              <a:t>profesionales</a:t>
            </a:r>
            <a:r>
              <a:rPr lang="fr-FR" altLang="fr-FR" dirty="0"/>
              <a:t> en la vida de los </a:t>
            </a:r>
            <a:r>
              <a:rPr lang="fr-FR" altLang="fr-FR" dirty="0" err="1"/>
              <a:t>centros</a:t>
            </a:r>
            <a:r>
              <a:rPr lang="fr-FR" altLang="fr-FR" dirty="0"/>
              <a:t>, </a:t>
            </a:r>
            <a:r>
              <a:rPr lang="fr-FR" altLang="fr-FR" dirty="0" err="1"/>
              <a:t>conexión</a:t>
            </a:r>
            <a:r>
              <a:rPr lang="fr-FR" altLang="fr-FR" dirty="0"/>
              <a:t> con las </a:t>
            </a:r>
            <a:r>
              <a:rPr lang="fr-FR" altLang="fr-FR" dirty="0" err="1"/>
              <a:t>políticas</a:t>
            </a:r>
            <a:r>
              <a:rPr lang="fr-FR" altLang="fr-FR" dirty="0"/>
              <a:t> </a:t>
            </a:r>
            <a:r>
              <a:rPr lang="fr-FR" altLang="fr-FR" dirty="0" err="1"/>
              <a:t>públicas</a:t>
            </a:r>
            <a:r>
              <a:rPr lang="fr-FR" altLang="fr-FR" dirty="0"/>
              <a:t> </a:t>
            </a:r>
            <a:r>
              <a:rPr lang="fr-FR" altLang="fr-FR" dirty="0" err="1"/>
              <a:t>del</a:t>
            </a:r>
            <a:r>
              <a:rPr lang="fr-FR" altLang="fr-FR" dirty="0"/>
              <a:t> </a:t>
            </a:r>
            <a:r>
              <a:rPr lang="fr-FR" altLang="fr-FR" dirty="0" err="1"/>
              <a:t>ministerio</a:t>
            </a:r>
            <a:r>
              <a:rPr lang="fr-FR" altLang="fr-FR" dirty="0"/>
              <a:t> y </a:t>
            </a:r>
            <a:r>
              <a:rPr lang="fr-FR" altLang="fr-FR" dirty="0" err="1"/>
              <a:t>presencia</a:t>
            </a:r>
            <a:r>
              <a:rPr lang="fr-FR" altLang="fr-FR" dirty="0"/>
              <a:t> importante en la </a:t>
            </a:r>
            <a:r>
              <a:rPr lang="fr-FR" altLang="fr-FR" dirty="0" err="1"/>
              <a:t>totalidad</a:t>
            </a:r>
            <a:r>
              <a:rPr lang="fr-FR" altLang="fr-FR" dirty="0"/>
              <a:t> des </a:t>
            </a:r>
            <a:r>
              <a:rPr lang="fr-FR" altLang="fr-FR" dirty="0" err="1"/>
              <a:t>territorio</a:t>
            </a:r>
            <a:r>
              <a:rPr lang="fr-FR" dirty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9293" r="7936" b="16111"/>
          <a:stretch/>
        </p:blipFill>
        <p:spPr>
          <a:xfrm>
            <a:off x="6661000" y="2297587"/>
            <a:ext cx="2087464" cy="14262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761956" y="3824049"/>
            <a:ext cx="5004087" cy="907941"/>
          </a:xfrm>
          <a:prstGeom prst="rect">
            <a:avLst/>
          </a:prstGeom>
          <a:solidFill>
            <a:schemeClr val="accent1">
              <a:lumMod val="75000"/>
              <a:lumOff val="25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l"/>
            <a:r>
              <a:rPr lang="fr-FR" sz="1100" dirty="0"/>
              <a:t>Una </a:t>
            </a:r>
            <a:r>
              <a:rPr lang="fr-FR" sz="1100" dirty="0" err="1"/>
              <a:t>continuidad</a:t>
            </a:r>
            <a:r>
              <a:rPr lang="fr-FR" sz="1100" dirty="0"/>
              <a:t> entre </a:t>
            </a:r>
            <a:r>
              <a:rPr lang="fr-FR" sz="1100" dirty="0" err="1"/>
              <a:t>Investigación</a:t>
            </a:r>
            <a:r>
              <a:rPr lang="fr-FR" sz="1100" dirty="0"/>
              <a:t> – </a:t>
            </a:r>
            <a:r>
              <a:rPr lang="fr-FR" sz="1100" dirty="0" err="1"/>
              <a:t>Innovación</a:t>
            </a:r>
            <a:r>
              <a:rPr lang="fr-FR" sz="1100" dirty="0"/>
              <a:t> – </a:t>
            </a:r>
            <a:r>
              <a:rPr lang="fr-FR" sz="1100" dirty="0" err="1"/>
              <a:t>Formación</a:t>
            </a:r>
            <a:endParaRPr lang="fr-FR" sz="11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 err="1"/>
              <a:t>participación</a:t>
            </a:r>
            <a:r>
              <a:rPr lang="fr-FR" sz="1050" dirty="0"/>
              <a:t> de los </a:t>
            </a:r>
            <a:r>
              <a:rPr lang="fr-FR" sz="1050" dirty="0" err="1"/>
              <a:t>centros</a:t>
            </a:r>
            <a:r>
              <a:rPr lang="fr-FR" sz="1050" dirty="0"/>
              <a:t> en </a:t>
            </a:r>
            <a:r>
              <a:rPr lang="fr-FR" sz="1050" dirty="0" err="1"/>
              <a:t>actividades</a:t>
            </a:r>
            <a:r>
              <a:rPr lang="fr-FR" sz="1050" dirty="0"/>
              <a:t> de </a:t>
            </a:r>
            <a:r>
              <a:rPr lang="fr-FR" sz="1050" dirty="0" err="1"/>
              <a:t>investigación</a:t>
            </a:r>
            <a:r>
              <a:rPr lang="fr-FR" sz="1050" dirty="0"/>
              <a:t> y </a:t>
            </a:r>
            <a:r>
              <a:rPr lang="fr-FR" sz="1050" dirty="0" err="1"/>
              <a:t>proyectos</a:t>
            </a:r>
            <a:r>
              <a:rPr lang="fr-FR" sz="1050" dirty="0"/>
              <a:t> de </a:t>
            </a:r>
            <a:r>
              <a:rPr lang="fr-FR" sz="1050" dirty="0" err="1"/>
              <a:t>desarrollo</a:t>
            </a:r>
            <a:r>
              <a:rPr lang="fr-FR" sz="1050" dirty="0"/>
              <a:t> </a:t>
            </a:r>
            <a:r>
              <a:rPr lang="fr-FR" sz="1050" dirty="0" err="1"/>
              <a:t>agrícola</a:t>
            </a:r>
            <a:r>
              <a:rPr lang="fr-FR" sz="1050" dirty="0"/>
              <a:t> con los </a:t>
            </a:r>
            <a:r>
              <a:rPr lang="fr-FR" sz="1050" dirty="0" err="1"/>
              <a:t>actores</a:t>
            </a:r>
            <a:r>
              <a:rPr lang="fr-FR" sz="1050" dirty="0"/>
              <a:t> </a:t>
            </a:r>
            <a:r>
              <a:rPr lang="fr-FR" sz="1050" dirty="0" err="1"/>
              <a:t>del</a:t>
            </a:r>
            <a:r>
              <a:rPr lang="fr-FR" sz="1050" dirty="0"/>
              <a:t> </a:t>
            </a:r>
            <a:r>
              <a:rPr lang="fr-FR" sz="1050" dirty="0" err="1"/>
              <a:t>territorio</a:t>
            </a:r>
            <a:r>
              <a:rPr lang="fr-FR" sz="1050" dirty="0"/>
              <a:t>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050" dirty="0"/>
              <a:t>Plan « </a:t>
            </a:r>
            <a:r>
              <a:rPr lang="fr-FR" sz="1050" dirty="0" err="1"/>
              <a:t>Aprender</a:t>
            </a:r>
            <a:r>
              <a:rPr lang="fr-FR" sz="1050" dirty="0"/>
              <a:t> a </a:t>
            </a:r>
            <a:r>
              <a:rPr lang="fr-FR" sz="1050" dirty="0" err="1"/>
              <a:t>producir</a:t>
            </a:r>
            <a:r>
              <a:rPr lang="fr-FR" sz="1050" dirty="0"/>
              <a:t> de </a:t>
            </a:r>
            <a:r>
              <a:rPr lang="fr-FR" sz="1050" dirty="0" err="1"/>
              <a:t>otra</a:t>
            </a:r>
            <a:r>
              <a:rPr lang="fr-FR" sz="1050" dirty="0"/>
              <a:t> </a:t>
            </a:r>
            <a:r>
              <a:rPr lang="fr-FR" sz="1050" dirty="0" err="1"/>
              <a:t>manera</a:t>
            </a:r>
            <a:r>
              <a:rPr lang="fr-FR" sz="1050" dirty="0"/>
              <a:t> 2 » para </a:t>
            </a:r>
            <a:r>
              <a:rPr lang="fr-FR" sz="1050" dirty="0" err="1"/>
              <a:t>enseñar</a:t>
            </a:r>
            <a:r>
              <a:rPr lang="fr-FR" sz="1050" dirty="0"/>
              <a:t> la </a:t>
            </a:r>
            <a:r>
              <a:rPr lang="fr-FR" sz="1050" dirty="0" err="1"/>
              <a:t>agroecología</a:t>
            </a:r>
            <a:r>
              <a:rPr lang="fr-FR" sz="1050" dirty="0"/>
              <a:t> y </a:t>
            </a:r>
            <a:r>
              <a:rPr lang="fr-FR" sz="1050" dirty="0" err="1"/>
              <a:t>preparar</a:t>
            </a:r>
            <a:r>
              <a:rPr lang="fr-FR" sz="1050" dirty="0"/>
              <a:t> la </a:t>
            </a:r>
            <a:r>
              <a:rPr lang="fr-FR" sz="1050" dirty="0" err="1"/>
              <a:t>transición</a:t>
            </a:r>
            <a:r>
              <a:rPr lang="fr-FR" sz="1050" dirty="0"/>
              <a:t> </a:t>
            </a:r>
            <a:r>
              <a:rPr lang="fr-FR" sz="1050" dirty="0" err="1"/>
              <a:t>agroecológica</a:t>
            </a:r>
            <a:r>
              <a:rPr lang="fr-FR" sz="1050" dirty="0"/>
              <a:t> de Francia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50" y="2291606"/>
            <a:ext cx="1388162" cy="143227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288" y="1566754"/>
            <a:ext cx="820176" cy="64495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63545" y="699542"/>
            <a:ext cx="418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La </a:t>
            </a:r>
            <a:r>
              <a:rPr lang="fr-FR" b="1" dirty="0" err="1"/>
              <a:t>Enseñanza</a:t>
            </a:r>
            <a:r>
              <a:rPr lang="fr-FR" b="1" dirty="0"/>
              <a:t> </a:t>
            </a:r>
            <a:r>
              <a:rPr lang="fr-FR" b="1" dirty="0" err="1"/>
              <a:t>agrícola</a:t>
            </a:r>
            <a:r>
              <a:rPr lang="fr-FR" b="1" dirty="0"/>
              <a:t> : </a:t>
            </a:r>
            <a:r>
              <a:rPr lang="fr-FR" b="1" dirty="0" err="1"/>
              <a:t>cifras</a:t>
            </a:r>
            <a:r>
              <a:rPr lang="fr-FR" b="1" dirty="0"/>
              <a:t> claves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201767"/>
            <a:ext cx="4628683" cy="15221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698911"/>
            <a:ext cx="3275897" cy="10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1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l’enseignement et de la recherche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57" y="-2161"/>
            <a:ext cx="4032448" cy="494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10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l’enseignement et de la recherche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386" y="129622"/>
            <a:ext cx="5678102" cy="4602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418" y="2678598"/>
            <a:ext cx="2887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r-FR" dirty="0" err="1">
                <a:solidFill>
                  <a:srgbClr val="000000"/>
                </a:solidFill>
                <a:cs typeface="Arial Unicode MS" charset="0"/>
              </a:rPr>
              <a:t>Esquema</a:t>
            </a:r>
            <a:r>
              <a:rPr lang="en-GB" altLang="fr-FR" dirty="0">
                <a:solidFill>
                  <a:srgbClr val="000000"/>
                </a:solidFill>
                <a:cs typeface="Arial Unicode MS" charset="0"/>
              </a:rPr>
              <a:t> de </a:t>
            </a:r>
            <a:r>
              <a:rPr lang="en-GB" altLang="fr-FR" dirty="0" err="1">
                <a:solidFill>
                  <a:srgbClr val="000000"/>
                </a:solidFill>
                <a:cs typeface="Arial Unicode MS" charset="0"/>
              </a:rPr>
              <a:t>formaci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ón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inicial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escolar y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pasarelas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entre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los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distintos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niveles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y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vías</a:t>
            </a:r>
            <a:r>
              <a:rPr lang="en-GB" altLang="fr-FR" dirty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GB" altLang="fr-FR" dirty="0" err="1">
                <a:solidFill>
                  <a:srgbClr val="000000"/>
                </a:solidFill>
                <a:cs typeface="Arial" panose="020B0604020202020204" pitchFamily="34" charset="0"/>
              </a:rPr>
              <a:t>formación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71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Direction générale de l’enseignement et de la recherche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42263"/>
            <a:ext cx="4535289" cy="35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47864" y="483518"/>
            <a:ext cx="441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fr-FR" b="1" dirty="0"/>
              <a:t>Los </a:t>
            </a:r>
            <a:r>
              <a:rPr lang="en-GB" altLang="fr-FR" b="1" dirty="0" err="1"/>
              <a:t>sectores</a:t>
            </a:r>
            <a:r>
              <a:rPr lang="en-GB" altLang="fr-FR" b="1" dirty="0"/>
              <a:t> de </a:t>
            </a:r>
            <a:r>
              <a:rPr lang="en-GB" altLang="fr-FR" b="1" dirty="0" err="1"/>
              <a:t>intervención</a:t>
            </a:r>
            <a:r>
              <a:rPr lang="en-GB" altLang="fr-FR" b="1" dirty="0"/>
              <a:t> de la </a:t>
            </a:r>
            <a:r>
              <a:rPr lang="en-GB" altLang="fr-FR" b="1" dirty="0" err="1"/>
              <a:t>enseñanza</a:t>
            </a:r>
            <a:r>
              <a:rPr lang="en-GB" altLang="fr-FR" b="1" dirty="0"/>
              <a:t> </a:t>
            </a:r>
            <a:r>
              <a:rPr lang="en-GB" altLang="fr-FR" b="1" dirty="0" err="1"/>
              <a:t>agrícola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606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CE67A-C48F-4B45-BBCB-F996FFDA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Ley de </a:t>
            </a:r>
            <a:r>
              <a:rPr lang="fr-FR" dirty="0" err="1"/>
              <a:t>Orientación</a:t>
            </a:r>
            <a:r>
              <a:rPr lang="fr-FR" dirty="0"/>
              <a:t> </a:t>
            </a:r>
            <a:r>
              <a:rPr lang="es-ES" dirty="0"/>
              <a:t>sobre la soberanía alimentaria y relevo generacional</a:t>
            </a:r>
            <a:r>
              <a:rPr lang="fr-FR" dirty="0"/>
              <a:t> (LOSARGA)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80A2EA-2C72-46AE-9C48-D35EA238AC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/>
              <a:t>La ley del </a:t>
            </a:r>
            <a:r>
              <a:rPr lang="es-ES" b="1" dirty="0"/>
              <a:t>24 de marzo de 2025 </a:t>
            </a:r>
            <a:r>
              <a:rPr lang="es-ES" dirty="0"/>
              <a:t>sobre la soberanía alimentaria y relevo generacional en la agricultura establece objetivos importantes y pone en marcha varias herramientas nuevas para contribuir a su consecución. Reafirma el </a:t>
            </a:r>
            <a:r>
              <a:rPr lang="es-ES" b="1" dirty="0"/>
              <a:t>papel fundamental de la enseñanza agrícola</a:t>
            </a:r>
            <a:r>
              <a:rPr lang="es-ES" dirty="0"/>
              <a:t> y supone la movilización de todos los centros de enseñanza agrícola.</a:t>
            </a:r>
            <a:endParaRPr lang="fr-FR" dirty="0"/>
          </a:p>
          <a:p>
            <a:r>
              <a:rPr lang="es-ES" dirty="0"/>
              <a:t>Esta ley establece </a:t>
            </a:r>
            <a:r>
              <a:rPr lang="es-ES" b="1" dirty="0"/>
              <a:t>varios objetivos programáticos importantes</a:t>
            </a:r>
            <a:r>
              <a:rPr lang="es-ES" dirty="0"/>
              <a:t>, entre los que se incluyen</a:t>
            </a:r>
            <a:r>
              <a:rPr lang="fr-FR" dirty="0"/>
              <a:t> 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Aumentar significativamente el número de personas formadas en profesiones relacionadas con la agricultura y la agroalimentación:</a:t>
            </a:r>
            <a:endParaRPr lang="fr-FR" dirty="0"/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Aumentar en un </a:t>
            </a:r>
            <a:r>
              <a:rPr lang="es-ES" b="1" dirty="0"/>
              <a:t>30 % </a:t>
            </a:r>
            <a:r>
              <a:rPr lang="es-ES" dirty="0"/>
              <a:t>el número de alumnos matriculados en cursos de </a:t>
            </a:r>
            <a:r>
              <a:rPr lang="es-ES" b="1" dirty="0"/>
              <a:t>formación técnica agrícola</a:t>
            </a:r>
            <a:r>
              <a:rPr lang="es-ES" dirty="0"/>
              <a:t>.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Aumentar en un </a:t>
            </a:r>
            <a:r>
              <a:rPr lang="es-ES" b="1" dirty="0"/>
              <a:t>75 % </a:t>
            </a:r>
            <a:r>
              <a:rPr lang="es-ES" dirty="0"/>
              <a:t>el número de </a:t>
            </a:r>
            <a:r>
              <a:rPr lang="es-ES" b="1" dirty="0"/>
              <a:t>veterinarios</a:t>
            </a:r>
            <a:r>
              <a:rPr lang="es-ES" dirty="0"/>
              <a:t> formados.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Aumentar en un </a:t>
            </a:r>
            <a:r>
              <a:rPr lang="es-ES" b="1" dirty="0"/>
              <a:t>30 %</a:t>
            </a:r>
            <a:r>
              <a:rPr lang="es-ES" dirty="0"/>
              <a:t> el número de </a:t>
            </a:r>
            <a:r>
              <a:rPr lang="es-ES" b="1" dirty="0"/>
              <a:t>ingenieros agrónomos </a:t>
            </a:r>
            <a:r>
              <a:rPr lang="es-ES" dirty="0"/>
              <a:t>formados.</a:t>
            </a:r>
          </a:p>
          <a:p>
            <a:pPr marL="423450" lvl="1" indent="-171450">
              <a:spcBef>
                <a:spcPts val="0"/>
              </a:spcBef>
              <a:spcAft>
                <a:spcPts val="0"/>
              </a:spcAft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Aumentar significativamente el nivel medio de titulación de los nuevos trabajadores de los sectores agrícola y agroalimentario, </a:t>
            </a:r>
            <a:r>
              <a:rPr lang="es-ES" b="1" dirty="0">
                <a:solidFill>
                  <a:srgbClr val="002060"/>
                </a:solidFill>
              </a:rPr>
              <a:t>mejorando sus competencias</a:t>
            </a:r>
            <a:r>
              <a:rPr lang="es-ES" dirty="0">
                <a:solidFill>
                  <a:srgbClr val="002060"/>
                </a:solidFill>
              </a:rPr>
              <a:t> empresariales, de gestión empresarial, de gestión y digitales, y reforzando sus conocimientos básicos en los ámbitos de las técnicas agronómicas, zootécnicas y </a:t>
            </a:r>
            <a:r>
              <a:rPr lang="es-ES" b="1" dirty="0">
                <a:solidFill>
                  <a:srgbClr val="002060"/>
                </a:solidFill>
              </a:rPr>
              <a:t>relacionadas con la transición climática y medioambiental</a:t>
            </a:r>
            <a:r>
              <a:rPr lang="es-ES" dirty="0">
                <a:solidFill>
                  <a:srgbClr val="002060"/>
                </a:solidFill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9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CE67A-C48F-4B45-BBCB-F996FFDA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Ley de </a:t>
            </a:r>
            <a:r>
              <a:rPr lang="fr-FR" dirty="0" err="1"/>
              <a:t>Orientación</a:t>
            </a:r>
            <a:r>
              <a:rPr lang="fr-FR" dirty="0"/>
              <a:t> </a:t>
            </a:r>
            <a:r>
              <a:rPr lang="es-ES" dirty="0"/>
              <a:t>sobre la soberanía alimentaria y relevo generacional</a:t>
            </a:r>
            <a:r>
              <a:rPr lang="fr-FR" dirty="0"/>
              <a:t> (LOSARGA)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FBAD92D-0198-41FC-A8C5-A9FF4C626EC7}"/>
              </a:ext>
            </a:extLst>
          </p:cNvPr>
          <p:cNvSpPr txBox="1">
            <a:spLocks/>
          </p:cNvSpPr>
          <p:nvPr/>
        </p:nvSpPr>
        <p:spPr>
          <a:xfrm>
            <a:off x="395536" y="1707654"/>
            <a:ext cx="8232923" cy="30243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/>
              <a:t>Introduce explícitamente una </a:t>
            </a:r>
            <a:r>
              <a:rPr lang="es-ES" sz="1600" b="1" i="1" dirty="0"/>
              <a:t>6ª misión para la Educación agrícola</a:t>
            </a:r>
            <a:r>
              <a:rPr lang="es-ES" sz="1600" dirty="0"/>
              <a:t>:</a:t>
            </a:r>
          </a:p>
          <a:p>
            <a:endParaRPr lang="es-ES" sz="1600" dirty="0"/>
          </a:p>
          <a:p>
            <a:r>
              <a:rPr lang="es-ES" sz="1600" i="1" dirty="0"/>
              <a:t>«Ellos (los establecimientos que imparten esta educación y formación profesional) pondrán en marcha cualquier acción destinada a dar una respuesta sostenible a las necesidades de empleo requeridas para garantizar la soberanía alimentaria y garantizarán el desarrollo de conocimientos y habilidades en términos de transición climática y medioambiental»</a:t>
            </a:r>
          </a:p>
          <a:p>
            <a:endParaRPr lang="es-ES" sz="1600" i="1" dirty="0"/>
          </a:p>
          <a:p>
            <a:r>
              <a:rPr lang="es-ES" sz="1600" i="1" dirty="0"/>
              <a:t>Las otras 5 misiones son :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fr-FR" sz="9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0A568A-A195-4CE5-97FC-573AC4E8EBF1}"/>
              </a:ext>
            </a:extLst>
          </p:cNvPr>
          <p:cNvSpPr txBox="1"/>
          <p:nvPr/>
        </p:nvSpPr>
        <p:spPr>
          <a:xfrm>
            <a:off x="6306236" y="3572892"/>
            <a:ext cx="2412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4/ La dinamización y el desarrollo del territorio</a:t>
            </a:r>
            <a:endParaRPr lang="en-US" sz="1400" i="1" dirty="0"/>
          </a:p>
          <a:p>
            <a:r>
              <a:rPr lang="es-ES" sz="1400" i="1" dirty="0"/>
              <a:t>5/ La cooperación internacional</a:t>
            </a:r>
            <a:endParaRPr lang="en-US" sz="1400" i="1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263051-C129-47E6-9467-D398D06CC874}"/>
              </a:ext>
            </a:extLst>
          </p:cNvPr>
          <p:cNvSpPr txBox="1"/>
          <p:nvPr/>
        </p:nvSpPr>
        <p:spPr>
          <a:xfrm>
            <a:off x="3707904" y="3516950"/>
            <a:ext cx="2412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1/ La formación</a:t>
            </a:r>
          </a:p>
          <a:p>
            <a:r>
              <a:rPr lang="es-ES" sz="1400" i="1" dirty="0"/>
              <a:t>2/ La inserción escolar, profesional y social</a:t>
            </a:r>
          </a:p>
          <a:p>
            <a:r>
              <a:rPr lang="es-ES" sz="1400" i="1" dirty="0"/>
              <a:t>3/ La experimentación e innovación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55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CE67A-C48F-4B45-BBCB-F996FFDA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Ley de </a:t>
            </a:r>
            <a:r>
              <a:rPr lang="fr-FR" dirty="0" err="1"/>
              <a:t>Orientación</a:t>
            </a:r>
            <a:r>
              <a:rPr lang="fr-FR" dirty="0"/>
              <a:t> </a:t>
            </a:r>
            <a:r>
              <a:rPr lang="es-ES" dirty="0"/>
              <a:t>sobre la soberanía alimentaria y relevo generacional</a:t>
            </a:r>
            <a:r>
              <a:rPr lang="fr-FR" dirty="0"/>
              <a:t> (LOSARGA)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80A2EA-2C72-46AE-9C48-D35EA238AC2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s-ES" dirty="0"/>
              <a:t>La aplicación de la ley por parte de la enseñanza y la investigación agrícolas y en el ámbito de estas se llevará a cabo a través</a:t>
            </a:r>
          </a:p>
          <a:p>
            <a:pPr algn="ctr"/>
            <a:r>
              <a:rPr lang="es-ES" dirty="0"/>
              <a:t>de </a:t>
            </a:r>
            <a:r>
              <a:rPr lang="es-ES" b="1" dirty="0"/>
              <a:t>10  programas de acción específicos</a:t>
            </a:r>
            <a:r>
              <a:rPr lang="es-ES" dirty="0"/>
              <a:t>:</a:t>
            </a:r>
            <a:endParaRPr lang="fr-FR" dirty="0"/>
          </a:p>
          <a:p>
            <a:pPr>
              <a:buFont typeface="+mj-lt"/>
              <a:buAutoNum type="arabicPeriod"/>
            </a:pP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fr-FR" dirty="0" err="1"/>
              <a:t>Bachelor</a:t>
            </a:r>
            <a:r>
              <a:rPr lang="fr-FR" dirty="0"/>
              <a:t> agro</a:t>
            </a:r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es-ES" dirty="0"/>
              <a:t> Orientación y descubrimiento de las profesiones relacionadas con las ciencias de la vida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Centros de enseñanza técnica agrícola del futuro</a:t>
            </a:r>
            <a:endParaRPr lang="fr-FR" b="1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es-ES" b="1" dirty="0">
                <a:solidFill>
                  <a:srgbClr val="0070C0"/>
                </a:solidFill>
              </a:rPr>
              <a:t>Enseñar a producir de otra manera 3 (EPA3)</a:t>
            </a:r>
            <a:endParaRPr lang="fr-FR" b="1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fr-FR" dirty="0" err="1"/>
              <a:t>Competencias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futuro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es-ES" dirty="0"/>
              <a:t>Mapa escolar del futuro en la enseñanza técnica agrícola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es-ES" dirty="0"/>
              <a:t>Investigación sobre transición y soberanía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es-ES" dirty="0"/>
              <a:t>Desarrollo del papel de la mujer en las profesiones relacionadas con la agricultura y la agroalimentación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es-ES" dirty="0"/>
              <a:t>Refuerzo de las profesiones relacionadas con la salud animal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/>
              <a:t> </a:t>
            </a:r>
            <a:r>
              <a:rPr lang="es-ES" dirty="0"/>
              <a:t>Mejora de las instancias, acompañamiento del personal y simplificación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91073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1A80C86-B502-454D-9D85-26DC22072A7D}" vid="{F7297A3B-967B-0241-96F6-B5DDD796BCF9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1A80C86-B502-454D-9D85-26DC22072A7D}" vid="{F7297A3B-967B-0241-96F6-B5DDD796BCF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ppt_MASA_marianne_cle0552e9</Template>
  <TotalTime>905</TotalTime>
  <Words>1166</Words>
  <Application>Microsoft Office PowerPoint</Application>
  <PresentationFormat>Affichage à l'écran (16:9)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Marianne</vt:lpstr>
      <vt:lpstr>Marianne Medium</vt:lpstr>
      <vt:lpstr>Marianne-Bold</vt:lpstr>
      <vt:lpstr>MINISTÈRIEL</vt:lpstr>
      <vt:lpstr>1_MINISTÈRIEL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Ley de Orientación sobre la soberanía alimentaria y relevo generacional (LOSARGA)</vt:lpstr>
      <vt:lpstr>La Ley de Orientación sobre la soberanía alimentaria y relevo generacional (LOSARGA)</vt:lpstr>
      <vt:lpstr>La Ley de Orientación sobre la soberanía alimentaria y relevo generacional (LOSARGA)</vt:lpstr>
      <vt:lpstr> ENSEÑAR A PRODUCIR DE OTRA MANERA 3 </vt:lpstr>
      <vt:lpstr> ENSEÑAR A PRODUCIR DE OTRA MANERA 3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>Ministère de l'Agriculture et de l'Alimentation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Marion LHOTE</dc:creator>
  <cp:lastModifiedBy>Gerardo RUIZ</cp:lastModifiedBy>
  <cp:revision>83</cp:revision>
  <dcterms:created xsi:type="dcterms:W3CDTF">2022-11-02T11:42:05Z</dcterms:created>
  <dcterms:modified xsi:type="dcterms:W3CDTF">2025-12-03T11:52:51Z</dcterms:modified>
</cp:coreProperties>
</file>